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4" r:id="rId3"/>
    <p:sldId id="260" r:id="rId4"/>
    <p:sldId id="276" r:id="rId5"/>
    <p:sldId id="278" r:id="rId6"/>
    <p:sldId id="259" r:id="rId7"/>
    <p:sldId id="262" r:id="rId8"/>
    <p:sldId id="261" r:id="rId9"/>
    <p:sldId id="264" r:id="rId10"/>
    <p:sldId id="265" r:id="rId11"/>
    <p:sldId id="266" r:id="rId12"/>
    <p:sldId id="267" r:id="rId13"/>
    <p:sldId id="263" r:id="rId14"/>
    <p:sldId id="268" r:id="rId15"/>
    <p:sldId id="269" r:id="rId16"/>
    <p:sldId id="277" r:id="rId17"/>
    <p:sldId id="270" r:id="rId18"/>
    <p:sldId id="271" r:id="rId19"/>
    <p:sldId id="272" r:id="rId20"/>
    <p:sldId id="273" r:id="rId21"/>
    <p:sldId id="275" r:id="rId22"/>
    <p:sldId id="25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CD62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02" autoAdjust="0"/>
    <p:restoredTop sz="94660"/>
  </p:normalViewPr>
  <p:slideViewPr>
    <p:cSldViewPr>
      <p:cViewPr varScale="1">
        <p:scale>
          <a:sx n="75" d="100"/>
          <a:sy n="75" d="100"/>
        </p:scale>
        <p:origin x="-117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04B22E-88C0-41F8-89EA-226678EB5EC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63E15EB-8328-4E6E-B9C0-87ACD3206394}">
      <dgm:prSet phldrT="[Text]" custT="1"/>
      <dgm:spPr/>
      <dgm:t>
        <a:bodyPr/>
        <a:lstStyle/>
        <a:p>
          <a:r>
            <a:rPr lang="en-US" sz="8800" dirty="0" smtClean="0"/>
            <a:t>Chains</a:t>
          </a:r>
          <a:endParaRPr lang="en-US" sz="8800" dirty="0"/>
        </a:p>
      </dgm:t>
    </dgm:pt>
    <dgm:pt modelId="{E07B6F94-C1D2-475B-A6F2-49B77A5F257E}" type="parTrans" cxnId="{81472106-93D7-4025-B1E9-F3DB86EDE815}">
      <dgm:prSet/>
      <dgm:spPr/>
      <dgm:t>
        <a:bodyPr/>
        <a:lstStyle/>
        <a:p>
          <a:endParaRPr lang="en-US"/>
        </a:p>
      </dgm:t>
    </dgm:pt>
    <dgm:pt modelId="{76FB6B08-9BED-435A-B9D0-741931394BA9}" type="sibTrans" cxnId="{81472106-93D7-4025-B1E9-F3DB86EDE815}">
      <dgm:prSet/>
      <dgm:spPr/>
      <dgm:t>
        <a:bodyPr/>
        <a:lstStyle/>
        <a:p>
          <a:endParaRPr lang="en-US"/>
        </a:p>
      </dgm:t>
    </dgm:pt>
    <dgm:pt modelId="{2A90C229-BC68-44D0-8774-A4F7B5E6406F}">
      <dgm:prSet phldrT="[Text]"/>
      <dgm:spPr/>
      <dgm:t>
        <a:bodyPr/>
        <a:lstStyle/>
        <a:p>
          <a:r>
            <a:rPr lang="en-US" dirty="0" smtClean="0"/>
            <a:t>Metric chain</a:t>
          </a:r>
          <a:endParaRPr lang="en-US" dirty="0"/>
        </a:p>
      </dgm:t>
    </dgm:pt>
    <dgm:pt modelId="{88294E2C-7ADC-45D4-AE68-2A1CFBFC65CA}" type="parTrans" cxnId="{470B93C4-E372-40DB-A437-B8374C5B6367}">
      <dgm:prSet/>
      <dgm:spPr/>
      <dgm:t>
        <a:bodyPr/>
        <a:lstStyle/>
        <a:p>
          <a:endParaRPr lang="en-US"/>
        </a:p>
      </dgm:t>
    </dgm:pt>
    <dgm:pt modelId="{54E32EDB-554B-43E9-88C0-8870BDD6B4FB}" type="sibTrans" cxnId="{470B93C4-E372-40DB-A437-B8374C5B6367}">
      <dgm:prSet/>
      <dgm:spPr/>
      <dgm:t>
        <a:bodyPr/>
        <a:lstStyle/>
        <a:p>
          <a:endParaRPr lang="en-US"/>
        </a:p>
      </dgm:t>
    </dgm:pt>
    <dgm:pt modelId="{CF3FA23C-E6A5-429D-A440-03BA3F32F591}">
      <dgm:prSet phldrT="[Text]"/>
      <dgm:spPr/>
      <dgm:t>
        <a:bodyPr/>
        <a:lstStyle/>
        <a:p>
          <a:r>
            <a:rPr lang="en-US" dirty="0" smtClean="0"/>
            <a:t>Revenue chain</a:t>
          </a:r>
          <a:endParaRPr lang="en-US" dirty="0"/>
        </a:p>
      </dgm:t>
    </dgm:pt>
    <dgm:pt modelId="{8F4A02B4-6063-44BF-BC26-FDE1BA690252}" type="parTrans" cxnId="{358740EF-BA89-4C3D-B3FA-62C18C8113F9}">
      <dgm:prSet/>
      <dgm:spPr/>
      <dgm:t>
        <a:bodyPr/>
        <a:lstStyle/>
        <a:p>
          <a:endParaRPr lang="en-US"/>
        </a:p>
      </dgm:t>
    </dgm:pt>
    <dgm:pt modelId="{0B58C278-644D-426D-AC01-8D29B9DF06CD}" type="sibTrans" cxnId="{358740EF-BA89-4C3D-B3FA-62C18C8113F9}">
      <dgm:prSet/>
      <dgm:spPr/>
      <dgm:t>
        <a:bodyPr/>
        <a:lstStyle/>
        <a:p>
          <a:endParaRPr lang="en-US"/>
        </a:p>
      </dgm:t>
    </dgm:pt>
    <dgm:pt modelId="{A5C6859B-A84A-4FEB-99E9-F1C7A51CF04C}">
      <dgm:prSet phldrT="[Text]"/>
      <dgm:spPr/>
      <dgm:t>
        <a:bodyPr/>
        <a:lstStyle/>
        <a:p>
          <a:r>
            <a:rPr lang="en-US" dirty="0" smtClean="0"/>
            <a:t>Gunter’s chain or Surveyor’s chain</a:t>
          </a:r>
          <a:endParaRPr lang="en-US" dirty="0"/>
        </a:p>
      </dgm:t>
    </dgm:pt>
    <dgm:pt modelId="{C6E01FE5-8FC2-476B-AF9B-93031F6E6906}" type="parTrans" cxnId="{AA9D3014-F126-43EA-B818-5BCD009C1208}">
      <dgm:prSet/>
      <dgm:spPr/>
      <dgm:t>
        <a:bodyPr/>
        <a:lstStyle/>
        <a:p>
          <a:endParaRPr lang="en-US"/>
        </a:p>
      </dgm:t>
    </dgm:pt>
    <dgm:pt modelId="{13B8AC57-ADF6-45C4-8A5E-E6FEAE254D51}" type="sibTrans" cxnId="{AA9D3014-F126-43EA-B818-5BCD009C1208}">
      <dgm:prSet/>
      <dgm:spPr/>
      <dgm:t>
        <a:bodyPr/>
        <a:lstStyle/>
        <a:p>
          <a:endParaRPr lang="en-US"/>
        </a:p>
      </dgm:t>
    </dgm:pt>
    <dgm:pt modelId="{F83BF55A-B420-4DA1-8BCE-D9F6D98CB3E2}">
      <dgm:prSet phldrT="[Text]"/>
      <dgm:spPr/>
      <dgm:t>
        <a:bodyPr/>
        <a:lstStyle/>
        <a:p>
          <a:r>
            <a:rPr lang="en-US" dirty="0" smtClean="0"/>
            <a:t>Engineer’s chain</a:t>
          </a:r>
          <a:endParaRPr lang="en-US" dirty="0"/>
        </a:p>
      </dgm:t>
    </dgm:pt>
    <dgm:pt modelId="{51D7822D-3009-47ED-9C3D-655F58FC5B20}" type="parTrans" cxnId="{8B88468C-449D-4825-848D-502182A63DD4}">
      <dgm:prSet/>
      <dgm:spPr/>
      <dgm:t>
        <a:bodyPr/>
        <a:lstStyle/>
        <a:p>
          <a:endParaRPr lang="en-US"/>
        </a:p>
      </dgm:t>
    </dgm:pt>
    <dgm:pt modelId="{A9E1191D-FA6F-4D04-A850-603D052C98DA}" type="sibTrans" cxnId="{8B88468C-449D-4825-848D-502182A63DD4}">
      <dgm:prSet/>
      <dgm:spPr/>
      <dgm:t>
        <a:bodyPr/>
        <a:lstStyle/>
        <a:p>
          <a:endParaRPr lang="en-US"/>
        </a:p>
      </dgm:t>
    </dgm:pt>
    <dgm:pt modelId="{A6C5E241-F751-4AAB-A71C-E776835461A0}">
      <dgm:prSet phldrT="[Text]"/>
      <dgm:spPr/>
      <dgm:t>
        <a:bodyPr/>
        <a:lstStyle/>
        <a:p>
          <a:r>
            <a:rPr lang="en-US" dirty="0" smtClean="0"/>
            <a:t>Steel band or band chain</a:t>
          </a:r>
          <a:endParaRPr lang="en-US" dirty="0"/>
        </a:p>
      </dgm:t>
    </dgm:pt>
    <dgm:pt modelId="{9AC1E61E-5140-4347-9E9F-7C36587F097D}" type="parTrans" cxnId="{78A2A959-D0F4-450C-B561-8931C2CB6F36}">
      <dgm:prSet/>
      <dgm:spPr/>
      <dgm:t>
        <a:bodyPr/>
        <a:lstStyle/>
        <a:p>
          <a:endParaRPr lang="en-US"/>
        </a:p>
      </dgm:t>
    </dgm:pt>
    <dgm:pt modelId="{B2784ABE-D22D-4FE4-9D81-570D9B8C4CEF}" type="sibTrans" cxnId="{78A2A959-D0F4-450C-B561-8931C2CB6F36}">
      <dgm:prSet/>
      <dgm:spPr/>
      <dgm:t>
        <a:bodyPr/>
        <a:lstStyle/>
        <a:p>
          <a:endParaRPr lang="en-US"/>
        </a:p>
      </dgm:t>
    </dgm:pt>
    <dgm:pt modelId="{F4D60576-CB99-4F38-985F-6CD761061B96}" type="pres">
      <dgm:prSet presAssocID="{CE04B22E-88C0-41F8-89EA-226678EB5ECD}" presName="hierChild1" presStyleCnt="0">
        <dgm:presLayoutVars>
          <dgm:chPref val="1"/>
          <dgm:dir/>
          <dgm:animOne val="branch"/>
          <dgm:animLvl val="lvl"/>
          <dgm:resizeHandles/>
        </dgm:presLayoutVars>
      </dgm:prSet>
      <dgm:spPr/>
      <dgm:t>
        <a:bodyPr/>
        <a:lstStyle/>
        <a:p>
          <a:endParaRPr lang="en-US"/>
        </a:p>
      </dgm:t>
    </dgm:pt>
    <dgm:pt modelId="{5108BE7E-C621-45E0-9B4C-BE532D3E8F70}" type="pres">
      <dgm:prSet presAssocID="{263E15EB-8328-4E6E-B9C0-87ACD3206394}" presName="hierRoot1" presStyleCnt="0"/>
      <dgm:spPr/>
    </dgm:pt>
    <dgm:pt modelId="{A16BC99F-F0CF-4416-8E74-1FACBE2C9953}" type="pres">
      <dgm:prSet presAssocID="{263E15EB-8328-4E6E-B9C0-87ACD3206394}" presName="composite" presStyleCnt="0"/>
      <dgm:spPr/>
    </dgm:pt>
    <dgm:pt modelId="{00A30F10-68AB-41F4-B359-D3EB90352017}" type="pres">
      <dgm:prSet presAssocID="{263E15EB-8328-4E6E-B9C0-87ACD3206394}" presName="background" presStyleLbl="node0" presStyleIdx="0" presStyleCnt="1"/>
      <dgm:spPr>
        <a:prstGeom prst="horizontalScroll">
          <a:avLst/>
        </a:prstGeom>
        <a:solidFill>
          <a:schemeClr val="tx2">
            <a:lumMod val="60000"/>
            <a:lumOff val="40000"/>
          </a:schemeClr>
        </a:solidFill>
      </dgm:spPr>
    </dgm:pt>
    <dgm:pt modelId="{A6C08D01-CB73-46FE-8F98-C6F72703533A}" type="pres">
      <dgm:prSet presAssocID="{263E15EB-8328-4E6E-B9C0-87ACD3206394}" presName="text" presStyleLbl="fgAcc0" presStyleIdx="0" presStyleCnt="1" custScaleX="468043" custScaleY="276485" custLinFactY="-75222" custLinFactNeighborX="-10594" custLinFactNeighborY="-100000">
        <dgm:presLayoutVars>
          <dgm:chPref val="3"/>
        </dgm:presLayoutVars>
      </dgm:prSet>
      <dgm:spPr>
        <a:prstGeom prst="cloudCallout">
          <a:avLst/>
        </a:prstGeom>
      </dgm:spPr>
      <dgm:t>
        <a:bodyPr/>
        <a:lstStyle/>
        <a:p>
          <a:endParaRPr lang="en-US"/>
        </a:p>
      </dgm:t>
    </dgm:pt>
    <dgm:pt modelId="{3528C0CD-1E59-4F38-9CFE-2CAC31473CD0}" type="pres">
      <dgm:prSet presAssocID="{263E15EB-8328-4E6E-B9C0-87ACD3206394}" presName="hierChild2" presStyleCnt="0"/>
      <dgm:spPr/>
    </dgm:pt>
    <dgm:pt modelId="{A6BBDA0D-B58B-4001-9E52-C378AD17FA61}" type="pres">
      <dgm:prSet presAssocID="{88294E2C-7ADC-45D4-AE68-2A1CFBFC65CA}" presName="Name10" presStyleLbl="parChTrans1D2" presStyleIdx="0" presStyleCnt="5"/>
      <dgm:spPr/>
      <dgm:t>
        <a:bodyPr/>
        <a:lstStyle/>
        <a:p>
          <a:endParaRPr lang="en-US"/>
        </a:p>
      </dgm:t>
    </dgm:pt>
    <dgm:pt modelId="{23981E83-33E4-4F9D-95EB-FEF32D50D707}" type="pres">
      <dgm:prSet presAssocID="{2A90C229-BC68-44D0-8774-A4F7B5E6406F}" presName="hierRoot2" presStyleCnt="0"/>
      <dgm:spPr/>
    </dgm:pt>
    <dgm:pt modelId="{31C55DC5-520F-4C84-B38E-BB5FBD0D457F}" type="pres">
      <dgm:prSet presAssocID="{2A90C229-BC68-44D0-8774-A4F7B5E6406F}" presName="composite2" presStyleCnt="0"/>
      <dgm:spPr/>
    </dgm:pt>
    <dgm:pt modelId="{8C12A5E8-8778-48E5-8BDA-4265BD030C52}" type="pres">
      <dgm:prSet presAssocID="{2A90C229-BC68-44D0-8774-A4F7B5E6406F}" presName="background2" presStyleLbl="node2" presStyleIdx="0" presStyleCnt="5"/>
      <dgm:spPr/>
    </dgm:pt>
    <dgm:pt modelId="{9317A9E4-E746-4562-8B95-D065D8F7CC94}" type="pres">
      <dgm:prSet presAssocID="{2A90C229-BC68-44D0-8774-A4F7B5E6406F}" presName="text2" presStyleLbl="fgAcc2" presStyleIdx="0" presStyleCnt="5" custLinFactY="-2831" custLinFactNeighborX="-20219" custLinFactNeighborY="-100000">
        <dgm:presLayoutVars>
          <dgm:chPref val="3"/>
        </dgm:presLayoutVars>
      </dgm:prSet>
      <dgm:spPr/>
      <dgm:t>
        <a:bodyPr/>
        <a:lstStyle/>
        <a:p>
          <a:endParaRPr lang="en-US"/>
        </a:p>
      </dgm:t>
    </dgm:pt>
    <dgm:pt modelId="{4F91631D-B59C-4659-BB6B-9B2AE3FD52A6}" type="pres">
      <dgm:prSet presAssocID="{2A90C229-BC68-44D0-8774-A4F7B5E6406F}" presName="hierChild3" presStyleCnt="0"/>
      <dgm:spPr/>
    </dgm:pt>
    <dgm:pt modelId="{007F4D17-287A-4916-A4B5-F5DF76C7F387}" type="pres">
      <dgm:prSet presAssocID="{C6E01FE5-8FC2-476B-AF9B-93031F6E6906}" presName="Name10" presStyleLbl="parChTrans1D2" presStyleIdx="1" presStyleCnt="5"/>
      <dgm:spPr/>
      <dgm:t>
        <a:bodyPr/>
        <a:lstStyle/>
        <a:p>
          <a:endParaRPr lang="en-US"/>
        </a:p>
      </dgm:t>
    </dgm:pt>
    <dgm:pt modelId="{A262C7EA-9B23-47F7-9DBA-644481229219}" type="pres">
      <dgm:prSet presAssocID="{A5C6859B-A84A-4FEB-99E9-F1C7A51CF04C}" presName="hierRoot2" presStyleCnt="0"/>
      <dgm:spPr/>
    </dgm:pt>
    <dgm:pt modelId="{9C9511A1-7A94-4F13-AE3A-CFAF5031EFAB}" type="pres">
      <dgm:prSet presAssocID="{A5C6859B-A84A-4FEB-99E9-F1C7A51CF04C}" presName="composite2" presStyleCnt="0"/>
      <dgm:spPr/>
    </dgm:pt>
    <dgm:pt modelId="{92450C37-E25D-4263-A562-2E16BEFFB87E}" type="pres">
      <dgm:prSet presAssocID="{A5C6859B-A84A-4FEB-99E9-F1C7A51CF04C}" presName="background2" presStyleLbl="node2" presStyleIdx="1" presStyleCnt="5"/>
      <dgm:spPr/>
    </dgm:pt>
    <dgm:pt modelId="{411D9D4E-9CF7-4EBC-AF70-66A85CF4181B}" type="pres">
      <dgm:prSet presAssocID="{A5C6859B-A84A-4FEB-99E9-F1C7A51CF04C}" presName="text2" presStyleLbl="fgAcc2" presStyleIdx="1" presStyleCnt="5">
        <dgm:presLayoutVars>
          <dgm:chPref val="3"/>
        </dgm:presLayoutVars>
      </dgm:prSet>
      <dgm:spPr/>
      <dgm:t>
        <a:bodyPr/>
        <a:lstStyle/>
        <a:p>
          <a:endParaRPr lang="en-US"/>
        </a:p>
      </dgm:t>
    </dgm:pt>
    <dgm:pt modelId="{9AC7108E-EF9B-4F24-AD26-0149E85751A7}" type="pres">
      <dgm:prSet presAssocID="{A5C6859B-A84A-4FEB-99E9-F1C7A51CF04C}" presName="hierChild3" presStyleCnt="0"/>
      <dgm:spPr/>
    </dgm:pt>
    <dgm:pt modelId="{078A3639-9EDC-4C56-B10A-E4AE02AE30CD}" type="pres">
      <dgm:prSet presAssocID="{51D7822D-3009-47ED-9C3D-655F58FC5B20}" presName="Name10" presStyleLbl="parChTrans1D2" presStyleIdx="2" presStyleCnt="5"/>
      <dgm:spPr/>
      <dgm:t>
        <a:bodyPr/>
        <a:lstStyle/>
        <a:p>
          <a:endParaRPr lang="en-US"/>
        </a:p>
      </dgm:t>
    </dgm:pt>
    <dgm:pt modelId="{783B097B-BD36-452C-BA83-414D35EB936F}" type="pres">
      <dgm:prSet presAssocID="{F83BF55A-B420-4DA1-8BCE-D9F6D98CB3E2}" presName="hierRoot2" presStyleCnt="0"/>
      <dgm:spPr/>
    </dgm:pt>
    <dgm:pt modelId="{FFE3A695-130D-4E91-9166-4C305AE7150C}" type="pres">
      <dgm:prSet presAssocID="{F83BF55A-B420-4DA1-8BCE-D9F6D98CB3E2}" presName="composite2" presStyleCnt="0"/>
      <dgm:spPr/>
    </dgm:pt>
    <dgm:pt modelId="{A4CCF9B3-6D13-45B1-A967-324FA57B072C}" type="pres">
      <dgm:prSet presAssocID="{F83BF55A-B420-4DA1-8BCE-D9F6D98CB3E2}" presName="background2" presStyleLbl="node2" presStyleIdx="2" presStyleCnt="5"/>
      <dgm:spPr/>
    </dgm:pt>
    <dgm:pt modelId="{7EC97F0B-5D81-47EA-B5E6-0566A35640D3}" type="pres">
      <dgm:prSet presAssocID="{F83BF55A-B420-4DA1-8BCE-D9F6D98CB3E2}" presName="text2" presStyleLbl="fgAcc2" presStyleIdx="2" presStyleCnt="5" custLinFactY="9048" custLinFactNeighborX="9421" custLinFactNeighborY="100000">
        <dgm:presLayoutVars>
          <dgm:chPref val="3"/>
        </dgm:presLayoutVars>
      </dgm:prSet>
      <dgm:spPr/>
      <dgm:t>
        <a:bodyPr/>
        <a:lstStyle/>
        <a:p>
          <a:endParaRPr lang="en-US"/>
        </a:p>
      </dgm:t>
    </dgm:pt>
    <dgm:pt modelId="{D98BB0D7-8375-4515-84AF-03023568F0F6}" type="pres">
      <dgm:prSet presAssocID="{F83BF55A-B420-4DA1-8BCE-D9F6D98CB3E2}" presName="hierChild3" presStyleCnt="0"/>
      <dgm:spPr/>
    </dgm:pt>
    <dgm:pt modelId="{41A13FD2-E1CF-4C53-8659-4E8114333AEF}" type="pres">
      <dgm:prSet presAssocID="{8F4A02B4-6063-44BF-BC26-FDE1BA690252}" presName="Name10" presStyleLbl="parChTrans1D2" presStyleIdx="3" presStyleCnt="5"/>
      <dgm:spPr/>
      <dgm:t>
        <a:bodyPr/>
        <a:lstStyle/>
        <a:p>
          <a:endParaRPr lang="en-US"/>
        </a:p>
      </dgm:t>
    </dgm:pt>
    <dgm:pt modelId="{EB10144C-4DAB-4CCE-804A-B83F413E0B04}" type="pres">
      <dgm:prSet presAssocID="{CF3FA23C-E6A5-429D-A440-03BA3F32F591}" presName="hierRoot2" presStyleCnt="0"/>
      <dgm:spPr/>
    </dgm:pt>
    <dgm:pt modelId="{2717D2DA-6792-430B-8F84-F13D773ACAD0}" type="pres">
      <dgm:prSet presAssocID="{CF3FA23C-E6A5-429D-A440-03BA3F32F591}" presName="composite2" presStyleCnt="0"/>
      <dgm:spPr/>
    </dgm:pt>
    <dgm:pt modelId="{CE367549-2EFE-49A1-9138-2ED75FE55E6D}" type="pres">
      <dgm:prSet presAssocID="{CF3FA23C-E6A5-429D-A440-03BA3F32F591}" presName="background2" presStyleLbl="node2" presStyleIdx="3" presStyleCnt="5"/>
      <dgm:spPr/>
    </dgm:pt>
    <dgm:pt modelId="{0F57136F-25AC-4A69-B795-7263BEFA08C6}" type="pres">
      <dgm:prSet presAssocID="{CF3FA23C-E6A5-429D-A440-03BA3F32F591}" presName="text2" presStyleLbl="fgAcc2" presStyleIdx="3" presStyleCnt="5">
        <dgm:presLayoutVars>
          <dgm:chPref val="3"/>
        </dgm:presLayoutVars>
      </dgm:prSet>
      <dgm:spPr/>
      <dgm:t>
        <a:bodyPr/>
        <a:lstStyle/>
        <a:p>
          <a:endParaRPr lang="en-US"/>
        </a:p>
      </dgm:t>
    </dgm:pt>
    <dgm:pt modelId="{CA53542B-231C-4325-AFD7-3BF7C21E6208}" type="pres">
      <dgm:prSet presAssocID="{CF3FA23C-E6A5-429D-A440-03BA3F32F591}" presName="hierChild3" presStyleCnt="0"/>
      <dgm:spPr/>
    </dgm:pt>
    <dgm:pt modelId="{A14C200B-1590-4646-B780-C88A6307D72A}" type="pres">
      <dgm:prSet presAssocID="{9AC1E61E-5140-4347-9E9F-7C36587F097D}" presName="Name10" presStyleLbl="parChTrans1D2" presStyleIdx="4" presStyleCnt="5"/>
      <dgm:spPr/>
      <dgm:t>
        <a:bodyPr/>
        <a:lstStyle/>
        <a:p>
          <a:endParaRPr lang="en-US"/>
        </a:p>
      </dgm:t>
    </dgm:pt>
    <dgm:pt modelId="{9D2BE5E1-9121-46E2-8A52-3CBEDE5F3131}" type="pres">
      <dgm:prSet presAssocID="{A6C5E241-F751-4AAB-A71C-E776835461A0}" presName="hierRoot2" presStyleCnt="0"/>
      <dgm:spPr/>
    </dgm:pt>
    <dgm:pt modelId="{572DC903-2B6C-481D-9117-24A53304E396}" type="pres">
      <dgm:prSet presAssocID="{A6C5E241-F751-4AAB-A71C-E776835461A0}" presName="composite2" presStyleCnt="0"/>
      <dgm:spPr/>
    </dgm:pt>
    <dgm:pt modelId="{7814AAE7-E715-46BB-9EB7-346960C25417}" type="pres">
      <dgm:prSet presAssocID="{A6C5E241-F751-4AAB-A71C-E776835461A0}" presName="background2" presStyleLbl="node2" presStyleIdx="4" presStyleCnt="5"/>
      <dgm:spPr/>
    </dgm:pt>
    <dgm:pt modelId="{0E936703-8B93-40F3-BAC3-9A6AB9A23B93}" type="pres">
      <dgm:prSet presAssocID="{A6C5E241-F751-4AAB-A71C-E776835461A0}" presName="text2" presStyleLbl="fgAcc2" presStyleIdx="4" presStyleCnt="5" custLinFactNeighborX="21255" custLinFactNeighborY="-94952">
        <dgm:presLayoutVars>
          <dgm:chPref val="3"/>
        </dgm:presLayoutVars>
      </dgm:prSet>
      <dgm:spPr/>
      <dgm:t>
        <a:bodyPr/>
        <a:lstStyle/>
        <a:p>
          <a:endParaRPr lang="en-US"/>
        </a:p>
      </dgm:t>
    </dgm:pt>
    <dgm:pt modelId="{A30DD952-D7C5-43AA-9759-B04A2E4E1C75}" type="pres">
      <dgm:prSet presAssocID="{A6C5E241-F751-4AAB-A71C-E776835461A0}" presName="hierChild3" presStyleCnt="0"/>
      <dgm:spPr/>
    </dgm:pt>
  </dgm:ptLst>
  <dgm:cxnLst>
    <dgm:cxn modelId="{957139DA-08D4-440A-A181-7822D2BD3B2D}" type="presOf" srcId="{2A90C229-BC68-44D0-8774-A4F7B5E6406F}" destId="{9317A9E4-E746-4562-8B95-D065D8F7CC94}" srcOrd="0" destOrd="0" presId="urn:microsoft.com/office/officeart/2005/8/layout/hierarchy1"/>
    <dgm:cxn modelId="{F3B1C6E2-45BA-49FB-AB75-89021D63A2E7}" type="presOf" srcId="{C6E01FE5-8FC2-476B-AF9B-93031F6E6906}" destId="{007F4D17-287A-4916-A4B5-F5DF76C7F387}" srcOrd="0" destOrd="0" presId="urn:microsoft.com/office/officeart/2005/8/layout/hierarchy1"/>
    <dgm:cxn modelId="{358740EF-BA89-4C3D-B3FA-62C18C8113F9}" srcId="{263E15EB-8328-4E6E-B9C0-87ACD3206394}" destId="{CF3FA23C-E6A5-429D-A440-03BA3F32F591}" srcOrd="3" destOrd="0" parTransId="{8F4A02B4-6063-44BF-BC26-FDE1BA690252}" sibTransId="{0B58C278-644D-426D-AC01-8D29B9DF06CD}"/>
    <dgm:cxn modelId="{FA17D924-1805-4B48-A743-72E13F808E12}" type="presOf" srcId="{CE04B22E-88C0-41F8-89EA-226678EB5ECD}" destId="{F4D60576-CB99-4F38-985F-6CD761061B96}" srcOrd="0" destOrd="0" presId="urn:microsoft.com/office/officeart/2005/8/layout/hierarchy1"/>
    <dgm:cxn modelId="{CDD6A4A7-1DCF-452C-8A00-9FB77F2E1A4D}" type="presOf" srcId="{263E15EB-8328-4E6E-B9C0-87ACD3206394}" destId="{A6C08D01-CB73-46FE-8F98-C6F72703533A}" srcOrd="0" destOrd="0" presId="urn:microsoft.com/office/officeart/2005/8/layout/hierarchy1"/>
    <dgm:cxn modelId="{470B93C4-E372-40DB-A437-B8374C5B6367}" srcId="{263E15EB-8328-4E6E-B9C0-87ACD3206394}" destId="{2A90C229-BC68-44D0-8774-A4F7B5E6406F}" srcOrd="0" destOrd="0" parTransId="{88294E2C-7ADC-45D4-AE68-2A1CFBFC65CA}" sibTransId="{54E32EDB-554B-43E9-88C0-8870BDD6B4FB}"/>
    <dgm:cxn modelId="{E915B7A4-591B-47AE-80F5-AC26E624C97C}" type="presOf" srcId="{F83BF55A-B420-4DA1-8BCE-D9F6D98CB3E2}" destId="{7EC97F0B-5D81-47EA-B5E6-0566A35640D3}" srcOrd="0" destOrd="0" presId="urn:microsoft.com/office/officeart/2005/8/layout/hierarchy1"/>
    <dgm:cxn modelId="{6A4A2F56-EDA1-4692-B7B3-5232805C9038}" type="presOf" srcId="{A5C6859B-A84A-4FEB-99E9-F1C7A51CF04C}" destId="{411D9D4E-9CF7-4EBC-AF70-66A85CF4181B}" srcOrd="0" destOrd="0" presId="urn:microsoft.com/office/officeart/2005/8/layout/hierarchy1"/>
    <dgm:cxn modelId="{81472106-93D7-4025-B1E9-F3DB86EDE815}" srcId="{CE04B22E-88C0-41F8-89EA-226678EB5ECD}" destId="{263E15EB-8328-4E6E-B9C0-87ACD3206394}" srcOrd="0" destOrd="0" parTransId="{E07B6F94-C1D2-475B-A6F2-49B77A5F257E}" sibTransId="{76FB6B08-9BED-435A-B9D0-741931394BA9}"/>
    <dgm:cxn modelId="{78A2A959-D0F4-450C-B561-8931C2CB6F36}" srcId="{263E15EB-8328-4E6E-B9C0-87ACD3206394}" destId="{A6C5E241-F751-4AAB-A71C-E776835461A0}" srcOrd="4" destOrd="0" parTransId="{9AC1E61E-5140-4347-9E9F-7C36587F097D}" sibTransId="{B2784ABE-D22D-4FE4-9D81-570D9B8C4CEF}"/>
    <dgm:cxn modelId="{B669F124-596E-4AD8-A107-2FE2A735AC0F}" type="presOf" srcId="{CF3FA23C-E6A5-429D-A440-03BA3F32F591}" destId="{0F57136F-25AC-4A69-B795-7263BEFA08C6}" srcOrd="0" destOrd="0" presId="urn:microsoft.com/office/officeart/2005/8/layout/hierarchy1"/>
    <dgm:cxn modelId="{BFB79191-7719-4223-8327-AA339FCA34D3}" type="presOf" srcId="{88294E2C-7ADC-45D4-AE68-2A1CFBFC65CA}" destId="{A6BBDA0D-B58B-4001-9E52-C378AD17FA61}" srcOrd="0" destOrd="0" presId="urn:microsoft.com/office/officeart/2005/8/layout/hierarchy1"/>
    <dgm:cxn modelId="{E18A7319-4996-44E6-8A7D-A71064543334}" type="presOf" srcId="{8F4A02B4-6063-44BF-BC26-FDE1BA690252}" destId="{41A13FD2-E1CF-4C53-8659-4E8114333AEF}" srcOrd="0" destOrd="0" presId="urn:microsoft.com/office/officeart/2005/8/layout/hierarchy1"/>
    <dgm:cxn modelId="{F0FCB252-E3A1-4F90-B2E9-C2FD53213B54}" type="presOf" srcId="{9AC1E61E-5140-4347-9E9F-7C36587F097D}" destId="{A14C200B-1590-4646-B780-C88A6307D72A}" srcOrd="0" destOrd="0" presId="urn:microsoft.com/office/officeart/2005/8/layout/hierarchy1"/>
    <dgm:cxn modelId="{8B88468C-449D-4825-848D-502182A63DD4}" srcId="{263E15EB-8328-4E6E-B9C0-87ACD3206394}" destId="{F83BF55A-B420-4DA1-8BCE-D9F6D98CB3E2}" srcOrd="2" destOrd="0" parTransId="{51D7822D-3009-47ED-9C3D-655F58FC5B20}" sibTransId="{A9E1191D-FA6F-4D04-A850-603D052C98DA}"/>
    <dgm:cxn modelId="{AA9D3014-F126-43EA-B818-5BCD009C1208}" srcId="{263E15EB-8328-4E6E-B9C0-87ACD3206394}" destId="{A5C6859B-A84A-4FEB-99E9-F1C7A51CF04C}" srcOrd="1" destOrd="0" parTransId="{C6E01FE5-8FC2-476B-AF9B-93031F6E6906}" sibTransId="{13B8AC57-ADF6-45C4-8A5E-E6FEAE254D51}"/>
    <dgm:cxn modelId="{4141BFF3-05DE-4F68-A178-C9411B3AF802}" type="presOf" srcId="{A6C5E241-F751-4AAB-A71C-E776835461A0}" destId="{0E936703-8B93-40F3-BAC3-9A6AB9A23B93}" srcOrd="0" destOrd="0" presId="urn:microsoft.com/office/officeart/2005/8/layout/hierarchy1"/>
    <dgm:cxn modelId="{AEC0DABD-B2CB-4E5B-8C95-1EEF267A37AA}" type="presOf" srcId="{51D7822D-3009-47ED-9C3D-655F58FC5B20}" destId="{078A3639-9EDC-4C56-B10A-E4AE02AE30CD}" srcOrd="0" destOrd="0" presId="urn:microsoft.com/office/officeart/2005/8/layout/hierarchy1"/>
    <dgm:cxn modelId="{7BEE9937-3E67-4BEA-B61E-4F584A1C0196}" type="presParOf" srcId="{F4D60576-CB99-4F38-985F-6CD761061B96}" destId="{5108BE7E-C621-45E0-9B4C-BE532D3E8F70}" srcOrd="0" destOrd="0" presId="urn:microsoft.com/office/officeart/2005/8/layout/hierarchy1"/>
    <dgm:cxn modelId="{70CDEBB7-226C-4E7F-AD5E-B45504A3AA92}" type="presParOf" srcId="{5108BE7E-C621-45E0-9B4C-BE532D3E8F70}" destId="{A16BC99F-F0CF-4416-8E74-1FACBE2C9953}" srcOrd="0" destOrd="0" presId="urn:microsoft.com/office/officeart/2005/8/layout/hierarchy1"/>
    <dgm:cxn modelId="{CF3902FE-61F8-47DC-BFD6-8697141EDD25}" type="presParOf" srcId="{A16BC99F-F0CF-4416-8E74-1FACBE2C9953}" destId="{00A30F10-68AB-41F4-B359-D3EB90352017}" srcOrd="0" destOrd="0" presId="urn:microsoft.com/office/officeart/2005/8/layout/hierarchy1"/>
    <dgm:cxn modelId="{086FAED6-6A9C-40F3-BECD-FF8F455F06C1}" type="presParOf" srcId="{A16BC99F-F0CF-4416-8E74-1FACBE2C9953}" destId="{A6C08D01-CB73-46FE-8F98-C6F72703533A}" srcOrd="1" destOrd="0" presId="urn:microsoft.com/office/officeart/2005/8/layout/hierarchy1"/>
    <dgm:cxn modelId="{A36DF7D3-D21C-48AB-870B-67D9637A5DE7}" type="presParOf" srcId="{5108BE7E-C621-45E0-9B4C-BE532D3E8F70}" destId="{3528C0CD-1E59-4F38-9CFE-2CAC31473CD0}" srcOrd="1" destOrd="0" presId="urn:microsoft.com/office/officeart/2005/8/layout/hierarchy1"/>
    <dgm:cxn modelId="{58B5094D-3106-49A8-BED7-233852FB4DD3}" type="presParOf" srcId="{3528C0CD-1E59-4F38-9CFE-2CAC31473CD0}" destId="{A6BBDA0D-B58B-4001-9E52-C378AD17FA61}" srcOrd="0" destOrd="0" presId="urn:microsoft.com/office/officeart/2005/8/layout/hierarchy1"/>
    <dgm:cxn modelId="{CD28918D-D1C7-4258-A23E-88F299C3BC23}" type="presParOf" srcId="{3528C0CD-1E59-4F38-9CFE-2CAC31473CD0}" destId="{23981E83-33E4-4F9D-95EB-FEF32D50D707}" srcOrd="1" destOrd="0" presId="urn:microsoft.com/office/officeart/2005/8/layout/hierarchy1"/>
    <dgm:cxn modelId="{C0AE1555-5AC6-41A5-937D-00CFC30EE219}" type="presParOf" srcId="{23981E83-33E4-4F9D-95EB-FEF32D50D707}" destId="{31C55DC5-520F-4C84-B38E-BB5FBD0D457F}" srcOrd="0" destOrd="0" presId="urn:microsoft.com/office/officeart/2005/8/layout/hierarchy1"/>
    <dgm:cxn modelId="{32919362-29E0-467B-A188-E8153446B8F8}" type="presParOf" srcId="{31C55DC5-520F-4C84-B38E-BB5FBD0D457F}" destId="{8C12A5E8-8778-48E5-8BDA-4265BD030C52}" srcOrd="0" destOrd="0" presId="urn:microsoft.com/office/officeart/2005/8/layout/hierarchy1"/>
    <dgm:cxn modelId="{B07DDC0A-FB04-4267-BC09-6E947BA3658A}" type="presParOf" srcId="{31C55DC5-520F-4C84-B38E-BB5FBD0D457F}" destId="{9317A9E4-E746-4562-8B95-D065D8F7CC94}" srcOrd="1" destOrd="0" presId="urn:microsoft.com/office/officeart/2005/8/layout/hierarchy1"/>
    <dgm:cxn modelId="{AD92E268-908B-43C3-ACF0-CE33BF4051A1}" type="presParOf" srcId="{23981E83-33E4-4F9D-95EB-FEF32D50D707}" destId="{4F91631D-B59C-4659-BB6B-9B2AE3FD52A6}" srcOrd="1" destOrd="0" presId="urn:microsoft.com/office/officeart/2005/8/layout/hierarchy1"/>
    <dgm:cxn modelId="{C9D9954C-156D-43F9-AE8F-4A5C27FAD86C}" type="presParOf" srcId="{3528C0CD-1E59-4F38-9CFE-2CAC31473CD0}" destId="{007F4D17-287A-4916-A4B5-F5DF76C7F387}" srcOrd="2" destOrd="0" presId="urn:microsoft.com/office/officeart/2005/8/layout/hierarchy1"/>
    <dgm:cxn modelId="{334CB3A2-C0C2-41A1-86FB-B52BBCACA7CE}" type="presParOf" srcId="{3528C0CD-1E59-4F38-9CFE-2CAC31473CD0}" destId="{A262C7EA-9B23-47F7-9DBA-644481229219}" srcOrd="3" destOrd="0" presId="urn:microsoft.com/office/officeart/2005/8/layout/hierarchy1"/>
    <dgm:cxn modelId="{5B5EFC4E-B41C-4D5C-BBC9-A73BBEA9EA92}" type="presParOf" srcId="{A262C7EA-9B23-47F7-9DBA-644481229219}" destId="{9C9511A1-7A94-4F13-AE3A-CFAF5031EFAB}" srcOrd="0" destOrd="0" presId="urn:microsoft.com/office/officeart/2005/8/layout/hierarchy1"/>
    <dgm:cxn modelId="{18E5D012-2E98-4864-A8B0-486C54B1C40F}" type="presParOf" srcId="{9C9511A1-7A94-4F13-AE3A-CFAF5031EFAB}" destId="{92450C37-E25D-4263-A562-2E16BEFFB87E}" srcOrd="0" destOrd="0" presId="urn:microsoft.com/office/officeart/2005/8/layout/hierarchy1"/>
    <dgm:cxn modelId="{1F16566B-3095-471C-B5FB-EBBB14638A11}" type="presParOf" srcId="{9C9511A1-7A94-4F13-AE3A-CFAF5031EFAB}" destId="{411D9D4E-9CF7-4EBC-AF70-66A85CF4181B}" srcOrd="1" destOrd="0" presId="urn:microsoft.com/office/officeart/2005/8/layout/hierarchy1"/>
    <dgm:cxn modelId="{ACF2D95B-83BA-4BF9-A6FB-9BEA59723B05}" type="presParOf" srcId="{A262C7EA-9B23-47F7-9DBA-644481229219}" destId="{9AC7108E-EF9B-4F24-AD26-0149E85751A7}" srcOrd="1" destOrd="0" presId="urn:microsoft.com/office/officeart/2005/8/layout/hierarchy1"/>
    <dgm:cxn modelId="{484BD625-70CD-404B-B9C2-45BBB385A87D}" type="presParOf" srcId="{3528C0CD-1E59-4F38-9CFE-2CAC31473CD0}" destId="{078A3639-9EDC-4C56-B10A-E4AE02AE30CD}" srcOrd="4" destOrd="0" presId="urn:microsoft.com/office/officeart/2005/8/layout/hierarchy1"/>
    <dgm:cxn modelId="{8AD20727-D0E2-4280-B021-A7E8C96CE596}" type="presParOf" srcId="{3528C0CD-1E59-4F38-9CFE-2CAC31473CD0}" destId="{783B097B-BD36-452C-BA83-414D35EB936F}" srcOrd="5" destOrd="0" presId="urn:microsoft.com/office/officeart/2005/8/layout/hierarchy1"/>
    <dgm:cxn modelId="{75EB3A0C-1819-4486-81BF-D9288F6AFE71}" type="presParOf" srcId="{783B097B-BD36-452C-BA83-414D35EB936F}" destId="{FFE3A695-130D-4E91-9166-4C305AE7150C}" srcOrd="0" destOrd="0" presId="urn:microsoft.com/office/officeart/2005/8/layout/hierarchy1"/>
    <dgm:cxn modelId="{8D516266-2D13-4F34-AEAC-EF51AC932DDD}" type="presParOf" srcId="{FFE3A695-130D-4E91-9166-4C305AE7150C}" destId="{A4CCF9B3-6D13-45B1-A967-324FA57B072C}" srcOrd="0" destOrd="0" presId="urn:microsoft.com/office/officeart/2005/8/layout/hierarchy1"/>
    <dgm:cxn modelId="{6E521CBE-E198-424B-9CAF-B522B12AB413}" type="presParOf" srcId="{FFE3A695-130D-4E91-9166-4C305AE7150C}" destId="{7EC97F0B-5D81-47EA-B5E6-0566A35640D3}" srcOrd="1" destOrd="0" presId="urn:microsoft.com/office/officeart/2005/8/layout/hierarchy1"/>
    <dgm:cxn modelId="{CFCABB4F-64BF-443A-BBB3-1055769CB301}" type="presParOf" srcId="{783B097B-BD36-452C-BA83-414D35EB936F}" destId="{D98BB0D7-8375-4515-84AF-03023568F0F6}" srcOrd="1" destOrd="0" presId="urn:microsoft.com/office/officeart/2005/8/layout/hierarchy1"/>
    <dgm:cxn modelId="{C0F711AC-0E6A-4053-B8E9-1AF1DE769F2F}" type="presParOf" srcId="{3528C0CD-1E59-4F38-9CFE-2CAC31473CD0}" destId="{41A13FD2-E1CF-4C53-8659-4E8114333AEF}" srcOrd="6" destOrd="0" presId="urn:microsoft.com/office/officeart/2005/8/layout/hierarchy1"/>
    <dgm:cxn modelId="{66E13FFA-83DF-4C2B-8CB1-2C20995C8BFF}" type="presParOf" srcId="{3528C0CD-1E59-4F38-9CFE-2CAC31473CD0}" destId="{EB10144C-4DAB-4CCE-804A-B83F413E0B04}" srcOrd="7" destOrd="0" presId="urn:microsoft.com/office/officeart/2005/8/layout/hierarchy1"/>
    <dgm:cxn modelId="{EFC14D0E-C853-46D5-A0F6-A2B99640CF72}" type="presParOf" srcId="{EB10144C-4DAB-4CCE-804A-B83F413E0B04}" destId="{2717D2DA-6792-430B-8F84-F13D773ACAD0}" srcOrd="0" destOrd="0" presId="urn:microsoft.com/office/officeart/2005/8/layout/hierarchy1"/>
    <dgm:cxn modelId="{42FCE911-F9D7-4D5D-814D-7A64C257321B}" type="presParOf" srcId="{2717D2DA-6792-430B-8F84-F13D773ACAD0}" destId="{CE367549-2EFE-49A1-9138-2ED75FE55E6D}" srcOrd="0" destOrd="0" presId="urn:microsoft.com/office/officeart/2005/8/layout/hierarchy1"/>
    <dgm:cxn modelId="{DB68D0CC-58F7-4C00-AFD4-C4E453F8FA83}" type="presParOf" srcId="{2717D2DA-6792-430B-8F84-F13D773ACAD0}" destId="{0F57136F-25AC-4A69-B795-7263BEFA08C6}" srcOrd="1" destOrd="0" presId="urn:microsoft.com/office/officeart/2005/8/layout/hierarchy1"/>
    <dgm:cxn modelId="{F9E7CE61-FE5C-4BE2-9A18-A79A2321DE24}" type="presParOf" srcId="{EB10144C-4DAB-4CCE-804A-B83F413E0B04}" destId="{CA53542B-231C-4325-AFD7-3BF7C21E6208}" srcOrd="1" destOrd="0" presId="urn:microsoft.com/office/officeart/2005/8/layout/hierarchy1"/>
    <dgm:cxn modelId="{C4296D57-F57F-4B84-8936-2C90085047DE}" type="presParOf" srcId="{3528C0CD-1E59-4F38-9CFE-2CAC31473CD0}" destId="{A14C200B-1590-4646-B780-C88A6307D72A}" srcOrd="8" destOrd="0" presId="urn:microsoft.com/office/officeart/2005/8/layout/hierarchy1"/>
    <dgm:cxn modelId="{B1D588A3-6CBB-4BCE-93D8-2D3E2F4AB876}" type="presParOf" srcId="{3528C0CD-1E59-4F38-9CFE-2CAC31473CD0}" destId="{9D2BE5E1-9121-46E2-8A52-3CBEDE5F3131}" srcOrd="9" destOrd="0" presId="urn:microsoft.com/office/officeart/2005/8/layout/hierarchy1"/>
    <dgm:cxn modelId="{BA7A57B1-579C-4C64-80AD-4828D14D41F2}" type="presParOf" srcId="{9D2BE5E1-9121-46E2-8A52-3CBEDE5F3131}" destId="{572DC903-2B6C-481D-9117-24A53304E396}" srcOrd="0" destOrd="0" presId="urn:microsoft.com/office/officeart/2005/8/layout/hierarchy1"/>
    <dgm:cxn modelId="{33F1816A-EACD-4046-911D-80CA516B6526}" type="presParOf" srcId="{572DC903-2B6C-481D-9117-24A53304E396}" destId="{7814AAE7-E715-46BB-9EB7-346960C25417}" srcOrd="0" destOrd="0" presId="urn:microsoft.com/office/officeart/2005/8/layout/hierarchy1"/>
    <dgm:cxn modelId="{A0E5ABF0-7814-4575-9863-C521CFEC8299}" type="presParOf" srcId="{572DC903-2B6C-481D-9117-24A53304E396}" destId="{0E936703-8B93-40F3-BAC3-9A6AB9A23B93}" srcOrd="1" destOrd="0" presId="urn:microsoft.com/office/officeart/2005/8/layout/hierarchy1"/>
    <dgm:cxn modelId="{8EB1C703-BC39-46A2-B78A-04B3EB351588}" type="presParOf" srcId="{9D2BE5E1-9121-46E2-8A52-3CBEDE5F3131}" destId="{A30DD952-D7C5-43AA-9759-B04A2E4E1C7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E3CF84-9EEA-4700-B5DC-4D90B8729437}"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473EA66D-B293-47CA-B32D-6C57FC8E0E27}">
      <dgm:prSet phldrT="[Text]" custT="1"/>
      <dgm:spPr>
        <a:solidFill>
          <a:srgbClr val="00B050"/>
        </a:solidFill>
      </dgm:spPr>
      <dgm:t>
        <a:bodyPr/>
        <a:lstStyle/>
        <a:p>
          <a:r>
            <a:rPr lang="en-US" sz="3200" dirty="0" smtClean="0"/>
            <a:t> </a:t>
          </a:r>
          <a:endParaRPr lang="en-US" sz="3200" dirty="0"/>
        </a:p>
      </dgm:t>
    </dgm:pt>
    <dgm:pt modelId="{FB39E294-41E6-4D50-A5B0-5130F9A273E7}" type="parTrans" cxnId="{715A362B-A610-49B6-BD7B-A3FA907179D2}">
      <dgm:prSet/>
      <dgm:spPr/>
      <dgm:t>
        <a:bodyPr/>
        <a:lstStyle/>
        <a:p>
          <a:endParaRPr lang="en-US"/>
        </a:p>
      </dgm:t>
    </dgm:pt>
    <dgm:pt modelId="{4EC7B805-B6E6-43A1-AA90-D764D8CA0A92}" type="sibTrans" cxnId="{715A362B-A610-49B6-BD7B-A3FA907179D2}">
      <dgm:prSet/>
      <dgm:spPr/>
      <dgm:t>
        <a:bodyPr/>
        <a:lstStyle/>
        <a:p>
          <a:endParaRPr lang="en-US"/>
        </a:p>
      </dgm:t>
    </dgm:pt>
    <dgm:pt modelId="{5D9FF85B-65EC-42E5-9C84-BB6E1216B65B}">
      <dgm:prSet phldrT="[Text]"/>
      <dgm:spPr>
        <a:solidFill>
          <a:schemeClr val="accent2">
            <a:lumMod val="75000"/>
          </a:schemeClr>
        </a:solidFill>
      </dgm:spPr>
      <dgm:t>
        <a:bodyPr/>
        <a:lstStyle/>
        <a:p>
          <a:r>
            <a:rPr lang="en-US" dirty="0" smtClean="0"/>
            <a:t>Fiber tape</a:t>
          </a:r>
          <a:endParaRPr lang="en-US" dirty="0"/>
        </a:p>
      </dgm:t>
    </dgm:pt>
    <dgm:pt modelId="{B3D3A92E-870E-47F4-9F41-D491EE880221}" type="parTrans" cxnId="{AFCA1A03-FA21-4E3C-A00B-B64A55855E82}">
      <dgm:prSet/>
      <dgm:spPr/>
      <dgm:t>
        <a:bodyPr/>
        <a:lstStyle/>
        <a:p>
          <a:endParaRPr lang="en-US"/>
        </a:p>
      </dgm:t>
    </dgm:pt>
    <dgm:pt modelId="{AE798189-2CFB-4ED5-8D3B-B5BCA32B4ECB}" type="sibTrans" cxnId="{AFCA1A03-FA21-4E3C-A00B-B64A55855E82}">
      <dgm:prSet/>
      <dgm:spPr/>
      <dgm:t>
        <a:bodyPr/>
        <a:lstStyle/>
        <a:p>
          <a:endParaRPr lang="en-US"/>
        </a:p>
      </dgm:t>
    </dgm:pt>
    <dgm:pt modelId="{1F053744-DEB8-4787-ABE3-E3E2F9709A5B}">
      <dgm:prSet phldrT="[Text]"/>
      <dgm:spPr>
        <a:solidFill>
          <a:schemeClr val="accent2">
            <a:lumMod val="75000"/>
          </a:schemeClr>
        </a:solidFill>
      </dgm:spPr>
      <dgm:t>
        <a:bodyPr/>
        <a:lstStyle/>
        <a:p>
          <a:r>
            <a:rPr lang="en-US" dirty="0" smtClean="0"/>
            <a:t>Metallic tape</a:t>
          </a:r>
          <a:endParaRPr lang="en-US" dirty="0"/>
        </a:p>
      </dgm:t>
    </dgm:pt>
    <dgm:pt modelId="{B4FFFED2-6FE8-4D36-9DE0-85CD46CB19B8}" type="parTrans" cxnId="{522CDECB-E0F1-49A4-A442-2B0ABF9A026C}">
      <dgm:prSet/>
      <dgm:spPr/>
      <dgm:t>
        <a:bodyPr/>
        <a:lstStyle/>
        <a:p>
          <a:endParaRPr lang="en-US"/>
        </a:p>
      </dgm:t>
    </dgm:pt>
    <dgm:pt modelId="{F58C084A-6B0A-49EB-BB5F-4E47475375D2}" type="sibTrans" cxnId="{522CDECB-E0F1-49A4-A442-2B0ABF9A026C}">
      <dgm:prSet/>
      <dgm:spPr/>
      <dgm:t>
        <a:bodyPr/>
        <a:lstStyle/>
        <a:p>
          <a:endParaRPr lang="en-US"/>
        </a:p>
      </dgm:t>
    </dgm:pt>
    <dgm:pt modelId="{5998BD31-F327-473F-9854-00CD983F69D8}">
      <dgm:prSet phldrT="[Text]"/>
      <dgm:spPr>
        <a:solidFill>
          <a:schemeClr val="accent2">
            <a:lumMod val="75000"/>
          </a:schemeClr>
        </a:solidFill>
      </dgm:spPr>
      <dgm:t>
        <a:bodyPr/>
        <a:lstStyle/>
        <a:p>
          <a:r>
            <a:rPr lang="en-US" dirty="0" smtClean="0"/>
            <a:t>Steel tape</a:t>
          </a:r>
          <a:endParaRPr lang="en-US" dirty="0"/>
        </a:p>
      </dgm:t>
    </dgm:pt>
    <dgm:pt modelId="{2243709A-A485-423F-B950-A44FD084A4D9}" type="parTrans" cxnId="{6E2E3AEA-CCFC-40D6-97D6-4C4F86D0CB24}">
      <dgm:prSet/>
      <dgm:spPr/>
      <dgm:t>
        <a:bodyPr/>
        <a:lstStyle/>
        <a:p>
          <a:endParaRPr lang="en-US"/>
        </a:p>
      </dgm:t>
    </dgm:pt>
    <dgm:pt modelId="{DA1F66C8-07F7-4A56-9C16-BF91C1A22D06}" type="sibTrans" cxnId="{6E2E3AEA-CCFC-40D6-97D6-4C4F86D0CB24}">
      <dgm:prSet/>
      <dgm:spPr/>
      <dgm:t>
        <a:bodyPr/>
        <a:lstStyle/>
        <a:p>
          <a:endParaRPr lang="en-US"/>
        </a:p>
      </dgm:t>
    </dgm:pt>
    <dgm:pt modelId="{FFF06FE8-C9FB-4363-B25A-2B5B7ED4E01F}">
      <dgm:prSet phldrT="[Text]"/>
      <dgm:spPr>
        <a:solidFill>
          <a:schemeClr val="accent2">
            <a:lumMod val="75000"/>
          </a:schemeClr>
        </a:solidFill>
      </dgm:spPr>
      <dgm:t>
        <a:bodyPr/>
        <a:lstStyle/>
        <a:p>
          <a:r>
            <a:rPr lang="en-US" dirty="0" smtClean="0"/>
            <a:t>Invar tape</a:t>
          </a:r>
          <a:endParaRPr lang="en-US" dirty="0"/>
        </a:p>
      </dgm:t>
    </dgm:pt>
    <dgm:pt modelId="{0E89D490-39B4-4AC5-BD11-8DC86EB77A6B}" type="parTrans" cxnId="{0F9B750F-47EA-4A6B-8FF5-A425DF96F6AD}">
      <dgm:prSet/>
      <dgm:spPr/>
      <dgm:t>
        <a:bodyPr/>
        <a:lstStyle/>
        <a:p>
          <a:endParaRPr lang="en-US"/>
        </a:p>
      </dgm:t>
    </dgm:pt>
    <dgm:pt modelId="{9B5EFB81-F7A5-49B2-8822-E55F8CFFD291}" type="sibTrans" cxnId="{0F9B750F-47EA-4A6B-8FF5-A425DF96F6AD}">
      <dgm:prSet/>
      <dgm:spPr/>
      <dgm:t>
        <a:bodyPr/>
        <a:lstStyle/>
        <a:p>
          <a:endParaRPr lang="en-US"/>
        </a:p>
      </dgm:t>
    </dgm:pt>
    <dgm:pt modelId="{CF872519-33BD-4291-8BE5-BD5A505D85D1}">
      <dgm:prSet phldrT="[Text]"/>
      <dgm:spPr>
        <a:solidFill>
          <a:schemeClr val="accent2">
            <a:lumMod val="75000"/>
          </a:schemeClr>
        </a:solidFill>
      </dgm:spPr>
      <dgm:t>
        <a:bodyPr/>
        <a:lstStyle/>
        <a:p>
          <a:r>
            <a:rPr lang="en-US" dirty="0" smtClean="0">
              <a:solidFill>
                <a:schemeClr val="bg1"/>
              </a:solidFill>
            </a:rPr>
            <a:t>Cloth or Linen tape</a:t>
          </a:r>
          <a:endParaRPr lang="en-US" dirty="0">
            <a:solidFill>
              <a:schemeClr val="bg1"/>
            </a:solidFill>
          </a:endParaRPr>
        </a:p>
      </dgm:t>
    </dgm:pt>
    <dgm:pt modelId="{3233A38A-64EF-4CB5-85AC-82909FCF29D7}" type="parTrans" cxnId="{4B7E5C34-6E64-4975-8CB6-ADC6C687EF63}">
      <dgm:prSet/>
      <dgm:spPr/>
      <dgm:t>
        <a:bodyPr/>
        <a:lstStyle/>
        <a:p>
          <a:endParaRPr lang="en-US"/>
        </a:p>
      </dgm:t>
    </dgm:pt>
    <dgm:pt modelId="{77E170A0-DC5A-4D3F-A3EB-694969C2891C}" type="sibTrans" cxnId="{4B7E5C34-6E64-4975-8CB6-ADC6C687EF63}">
      <dgm:prSet/>
      <dgm:spPr/>
      <dgm:t>
        <a:bodyPr/>
        <a:lstStyle/>
        <a:p>
          <a:endParaRPr lang="en-US"/>
        </a:p>
      </dgm:t>
    </dgm:pt>
    <dgm:pt modelId="{5C09BB9D-9C64-4B51-B5CB-19EFDAA4B29A}" type="pres">
      <dgm:prSet presAssocID="{0DE3CF84-9EEA-4700-B5DC-4D90B8729437}" presName="Name0" presStyleCnt="0">
        <dgm:presLayoutVars>
          <dgm:chMax val="1"/>
          <dgm:chPref val="1"/>
          <dgm:dir/>
          <dgm:animOne val="branch"/>
          <dgm:animLvl val="lvl"/>
        </dgm:presLayoutVars>
      </dgm:prSet>
      <dgm:spPr/>
      <dgm:t>
        <a:bodyPr/>
        <a:lstStyle/>
        <a:p>
          <a:endParaRPr lang="en-US"/>
        </a:p>
      </dgm:t>
    </dgm:pt>
    <dgm:pt modelId="{5D03BED6-2909-4540-A8A1-2DCBAD6B1714}" type="pres">
      <dgm:prSet presAssocID="{473EA66D-B293-47CA-B32D-6C57FC8E0E27}" presName="Parent" presStyleLbl="node0" presStyleIdx="0" presStyleCnt="1" custScaleX="165557" custScaleY="143855" custLinFactNeighborX="-8459" custLinFactNeighborY="20346">
        <dgm:presLayoutVars>
          <dgm:chMax val="6"/>
          <dgm:chPref val="6"/>
        </dgm:presLayoutVars>
      </dgm:prSet>
      <dgm:spPr/>
      <dgm:t>
        <a:bodyPr/>
        <a:lstStyle/>
        <a:p>
          <a:endParaRPr lang="en-US"/>
        </a:p>
      </dgm:t>
    </dgm:pt>
    <dgm:pt modelId="{398E0A0A-6C26-4997-8FA3-2181937A7C87}" type="pres">
      <dgm:prSet presAssocID="{5D9FF85B-65EC-42E5-9C84-BB6E1216B65B}" presName="Accent1" presStyleCnt="0"/>
      <dgm:spPr/>
    </dgm:pt>
    <dgm:pt modelId="{21EF5F9C-324F-4001-BE2B-532534FAC501}" type="pres">
      <dgm:prSet presAssocID="{5D9FF85B-65EC-42E5-9C84-BB6E1216B65B}" presName="Accent" presStyleLbl="bgShp" presStyleIdx="0" presStyleCnt="5"/>
      <dgm:spPr/>
    </dgm:pt>
    <dgm:pt modelId="{AB90B124-DC30-4A27-9A4B-693197BA24A1}" type="pres">
      <dgm:prSet presAssocID="{5D9FF85B-65EC-42E5-9C84-BB6E1216B65B}" presName="Child1" presStyleLbl="node1" presStyleIdx="0" presStyleCnt="5" custLinFactNeighborX="-1827" custLinFactNeighborY="3822">
        <dgm:presLayoutVars>
          <dgm:chMax val="0"/>
          <dgm:chPref val="0"/>
          <dgm:bulletEnabled val="1"/>
        </dgm:presLayoutVars>
      </dgm:prSet>
      <dgm:spPr>
        <a:prstGeom prst="star16">
          <a:avLst/>
        </a:prstGeom>
      </dgm:spPr>
      <dgm:t>
        <a:bodyPr/>
        <a:lstStyle/>
        <a:p>
          <a:endParaRPr lang="en-US"/>
        </a:p>
      </dgm:t>
    </dgm:pt>
    <dgm:pt modelId="{F06CC631-10D0-4540-B869-80FDE51DA529}" type="pres">
      <dgm:prSet presAssocID="{1F053744-DEB8-4787-ABE3-E3E2F9709A5B}" presName="Accent2" presStyleCnt="0"/>
      <dgm:spPr/>
    </dgm:pt>
    <dgm:pt modelId="{685A744A-C71D-493C-959B-5F8852BF2A6D}" type="pres">
      <dgm:prSet presAssocID="{1F053744-DEB8-4787-ABE3-E3E2F9709A5B}" presName="Accent" presStyleLbl="bgShp" presStyleIdx="1" presStyleCnt="5" custLinFactX="-98328" custLinFactY="74847" custLinFactNeighborX="-100000" custLinFactNeighborY="100000"/>
      <dgm:spPr>
        <a:solidFill>
          <a:schemeClr val="bg1"/>
        </a:solidFill>
      </dgm:spPr>
    </dgm:pt>
    <dgm:pt modelId="{E044EE32-2D9B-4CE3-B837-AC5D4F5C2160}" type="pres">
      <dgm:prSet presAssocID="{1F053744-DEB8-4787-ABE3-E3E2F9709A5B}" presName="Child2" presStyleLbl="node1" presStyleIdx="1" presStyleCnt="5" custLinFactNeighborX="47648" custLinFactNeighborY="-51937">
        <dgm:presLayoutVars>
          <dgm:chMax val="0"/>
          <dgm:chPref val="0"/>
          <dgm:bulletEnabled val="1"/>
        </dgm:presLayoutVars>
      </dgm:prSet>
      <dgm:spPr>
        <a:prstGeom prst="irregularSeal1">
          <a:avLst/>
        </a:prstGeom>
      </dgm:spPr>
      <dgm:t>
        <a:bodyPr/>
        <a:lstStyle/>
        <a:p>
          <a:endParaRPr lang="en-US"/>
        </a:p>
      </dgm:t>
    </dgm:pt>
    <dgm:pt modelId="{61317A22-BC7E-4383-8061-F940A93B5314}" type="pres">
      <dgm:prSet presAssocID="{5998BD31-F327-473F-9854-00CD983F69D8}" presName="Accent3" presStyleCnt="0"/>
      <dgm:spPr/>
    </dgm:pt>
    <dgm:pt modelId="{B6B931BD-29F3-4B41-821A-FD1E7ED8DC76}" type="pres">
      <dgm:prSet presAssocID="{5998BD31-F327-473F-9854-00CD983F69D8}" presName="Accent" presStyleLbl="bgShp" presStyleIdx="2" presStyleCnt="5" custFlipVert="1" custScaleX="91098" custScaleY="86479" custLinFactX="-6119" custLinFactNeighborX="-100000" custLinFactNeighborY="-25007"/>
      <dgm:spPr>
        <a:solidFill>
          <a:schemeClr val="bg1"/>
        </a:solidFill>
      </dgm:spPr>
    </dgm:pt>
    <dgm:pt modelId="{5BFDAC5C-2250-48A2-BB4D-9E68B64D0536}" type="pres">
      <dgm:prSet presAssocID="{5998BD31-F327-473F-9854-00CD983F69D8}" presName="Child3" presStyleLbl="node1" presStyleIdx="2" presStyleCnt="5" custLinFactNeighborX="56474" custLinFactNeighborY="61576">
        <dgm:presLayoutVars>
          <dgm:chMax val="0"/>
          <dgm:chPref val="0"/>
          <dgm:bulletEnabled val="1"/>
        </dgm:presLayoutVars>
      </dgm:prSet>
      <dgm:spPr>
        <a:prstGeom prst="irregularSeal2">
          <a:avLst/>
        </a:prstGeom>
      </dgm:spPr>
      <dgm:t>
        <a:bodyPr/>
        <a:lstStyle/>
        <a:p>
          <a:endParaRPr lang="en-US"/>
        </a:p>
      </dgm:t>
    </dgm:pt>
    <dgm:pt modelId="{DBF252E5-11D9-45C3-8038-154B1750C5CC}" type="pres">
      <dgm:prSet presAssocID="{FFF06FE8-C9FB-4363-B25A-2B5B7ED4E01F}" presName="Accent4" presStyleCnt="0"/>
      <dgm:spPr/>
    </dgm:pt>
    <dgm:pt modelId="{0DEDEBC6-477A-491E-B3B8-87B59CF10B59}" type="pres">
      <dgm:prSet presAssocID="{FFF06FE8-C9FB-4363-B25A-2B5B7ED4E01F}" presName="Accent" presStyleLbl="bgShp" presStyleIdx="3" presStyleCnt="5" custLinFactNeighborX="-40322" custLinFactNeighborY="-20889"/>
      <dgm:spPr>
        <a:solidFill>
          <a:schemeClr val="bg1"/>
        </a:solidFill>
      </dgm:spPr>
    </dgm:pt>
    <dgm:pt modelId="{5A9910AA-3E96-47B3-8E2A-E8338781319D}" type="pres">
      <dgm:prSet presAssocID="{FFF06FE8-C9FB-4363-B25A-2B5B7ED4E01F}" presName="Child4" presStyleLbl="node1" presStyleIdx="3" presStyleCnt="5" custLinFactX="-41998" custLinFactNeighborX="-100000" custLinFactNeighborY="-10844">
        <dgm:presLayoutVars>
          <dgm:chMax val="0"/>
          <dgm:chPref val="0"/>
          <dgm:bulletEnabled val="1"/>
        </dgm:presLayoutVars>
      </dgm:prSet>
      <dgm:spPr>
        <a:prstGeom prst="irregularSeal2">
          <a:avLst/>
        </a:prstGeom>
      </dgm:spPr>
      <dgm:t>
        <a:bodyPr/>
        <a:lstStyle/>
        <a:p>
          <a:endParaRPr lang="en-US"/>
        </a:p>
      </dgm:t>
    </dgm:pt>
    <dgm:pt modelId="{F74D1B29-8B83-4531-8640-6E96B572D825}" type="pres">
      <dgm:prSet presAssocID="{CF872519-33BD-4291-8BE5-BD5A505D85D1}" presName="Accent5" presStyleCnt="0"/>
      <dgm:spPr/>
    </dgm:pt>
    <dgm:pt modelId="{E633E092-A70B-4EB0-9CC8-D8CF1E5B638B}" type="pres">
      <dgm:prSet presAssocID="{CF872519-33BD-4291-8BE5-BD5A505D85D1}" presName="Accent" presStyleLbl="bgShp" presStyleIdx="4" presStyleCnt="5" custLinFactNeighborX="-18490" custLinFactNeighborY="-59465"/>
      <dgm:spPr>
        <a:solidFill>
          <a:schemeClr val="bg1"/>
        </a:solidFill>
      </dgm:spPr>
      <dgm:t>
        <a:bodyPr/>
        <a:lstStyle/>
        <a:p>
          <a:endParaRPr lang="en-US"/>
        </a:p>
      </dgm:t>
    </dgm:pt>
    <dgm:pt modelId="{A5D81A50-FF31-4644-97A8-611E6FECF8E4}" type="pres">
      <dgm:prSet presAssocID="{CF872519-33BD-4291-8BE5-BD5A505D85D1}" presName="Child5" presStyleLbl="node1" presStyleIdx="4" presStyleCnt="5" custLinFactY="-71647" custLinFactNeighborX="-54821" custLinFactNeighborY="-100000">
        <dgm:presLayoutVars>
          <dgm:chMax val="0"/>
          <dgm:chPref val="0"/>
          <dgm:bulletEnabled val="1"/>
        </dgm:presLayoutVars>
      </dgm:prSet>
      <dgm:spPr>
        <a:prstGeom prst="irregularSeal2">
          <a:avLst/>
        </a:prstGeom>
      </dgm:spPr>
      <dgm:t>
        <a:bodyPr/>
        <a:lstStyle/>
        <a:p>
          <a:endParaRPr lang="en-US"/>
        </a:p>
      </dgm:t>
    </dgm:pt>
  </dgm:ptLst>
  <dgm:cxnLst>
    <dgm:cxn modelId="{AFCA1A03-FA21-4E3C-A00B-B64A55855E82}" srcId="{473EA66D-B293-47CA-B32D-6C57FC8E0E27}" destId="{5D9FF85B-65EC-42E5-9C84-BB6E1216B65B}" srcOrd="0" destOrd="0" parTransId="{B3D3A92E-870E-47F4-9F41-D491EE880221}" sibTransId="{AE798189-2CFB-4ED5-8D3B-B5BCA32B4ECB}"/>
    <dgm:cxn modelId="{7A415BD7-6946-4640-9C30-DFFF99726261}" type="presOf" srcId="{5D9FF85B-65EC-42E5-9C84-BB6E1216B65B}" destId="{AB90B124-DC30-4A27-9A4B-693197BA24A1}" srcOrd="0" destOrd="0" presId="urn:microsoft.com/office/officeart/2011/layout/HexagonRadial"/>
    <dgm:cxn modelId="{57D05629-0705-4544-AC12-547AA046DC96}" type="presOf" srcId="{5998BD31-F327-473F-9854-00CD983F69D8}" destId="{5BFDAC5C-2250-48A2-BB4D-9E68B64D0536}" srcOrd="0" destOrd="0" presId="urn:microsoft.com/office/officeart/2011/layout/HexagonRadial"/>
    <dgm:cxn modelId="{D45CBE29-E207-4E3F-9F60-3F0C0A564289}" type="presOf" srcId="{473EA66D-B293-47CA-B32D-6C57FC8E0E27}" destId="{5D03BED6-2909-4540-A8A1-2DCBAD6B1714}" srcOrd="0" destOrd="0" presId="urn:microsoft.com/office/officeart/2011/layout/HexagonRadial"/>
    <dgm:cxn modelId="{522CDECB-E0F1-49A4-A442-2B0ABF9A026C}" srcId="{473EA66D-B293-47CA-B32D-6C57FC8E0E27}" destId="{1F053744-DEB8-4787-ABE3-E3E2F9709A5B}" srcOrd="1" destOrd="0" parTransId="{B4FFFED2-6FE8-4D36-9DE0-85CD46CB19B8}" sibTransId="{F58C084A-6B0A-49EB-BB5F-4E47475375D2}"/>
    <dgm:cxn modelId="{4AC5A036-3C65-4FA5-8C20-28255E7AD415}" type="presOf" srcId="{0DE3CF84-9EEA-4700-B5DC-4D90B8729437}" destId="{5C09BB9D-9C64-4B51-B5CB-19EFDAA4B29A}" srcOrd="0" destOrd="0" presId="urn:microsoft.com/office/officeart/2011/layout/HexagonRadial"/>
    <dgm:cxn modelId="{56A184EF-5059-47F8-80E7-54419806FFF3}" type="presOf" srcId="{CF872519-33BD-4291-8BE5-BD5A505D85D1}" destId="{A5D81A50-FF31-4644-97A8-611E6FECF8E4}" srcOrd="0" destOrd="0" presId="urn:microsoft.com/office/officeart/2011/layout/HexagonRadial"/>
    <dgm:cxn modelId="{D530D9F4-5EE1-47F8-90FD-A7FC116CE911}" type="presOf" srcId="{FFF06FE8-C9FB-4363-B25A-2B5B7ED4E01F}" destId="{5A9910AA-3E96-47B3-8E2A-E8338781319D}" srcOrd="0" destOrd="0" presId="urn:microsoft.com/office/officeart/2011/layout/HexagonRadial"/>
    <dgm:cxn modelId="{0F9B750F-47EA-4A6B-8FF5-A425DF96F6AD}" srcId="{473EA66D-B293-47CA-B32D-6C57FC8E0E27}" destId="{FFF06FE8-C9FB-4363-B25A-2B5B7ED4E01F}" srcOrd="3" destOrd="0" parTransId="{0E89D490-39B4-4AC5-BD11-8DC86EB77A6B}" sibTransId="{9B5EFB81-F7A5-49B2-8822-E55F8CFFD291}"/>
    <dgm:cxn modelId="{6E2E3AEA-CCFC-40D6-97D6-4C4F86D0CB24}" srcId="{473EA66D-B293-47CA-B32D-6C57FC8E0E27}" destId="{5998BD31-F327-473F-9854-00CD983F69D8}" srcOrd="2" destOrd="0" parTransId="{2243709A-A485-423F-B950-A44FD084A4D9}" sibTransId="{DA1F66C8-07F7-4A56-9C16-BF91C1A22D06}"/>
    <dgm:cxn modelId="{52EF516A-6703-4142-A7FA-31A186BC157A}" type="presOf" srcId="{1F053744-DEB8-4787-ABE3-E3E2F9709A5B}" destId="{E044EE32-2D9B-4CE3-B837-AC5D4F5C2160}" srcOrd="0" destOrd="0" presId="urn:microsoft.com/office/officeart/2011/layout/HexagonRadial"/>
    <dgm:cxn modelId="{4B7E5C34-6E64-4975-8CB6-ADC6C687EF63}" srcId="{473EA66D-B293-47CA-B32D-6C57FC8E0E27}" destId="{CF872519-33BD-4291-8BE5-BD5A505D85D1}" srcOrd="4" destOrd="0" parTransId="{3233A38A-64EF-4CB5-85AC-82909FCF29D7}" sibTransId="{77E170A0-DC5A-4D3F-A3EB-694969C2891C}"/>
    <dgm:cxn modelId="{715A362B-A610-49B6-BD7B-A3FA907179D2}" srcId="{0DE3CF84-9EEA-4700-B5DC-4D90B8729437}" destId="{473EA66D-B293-47CA-B32D-6C57FC8E0E27}" srcOrd="0" destOrd="0" parTransId="{FB39E294-41E6-4D50-A5B0-5130F9A273E7}" sibTransId="{4EC7B805-B6E6-43A1-AA90-D764D8CA0A92}"/>
    <dgm:cxn modelId="{4E8B51B4-EFC3-464B-9A7E-D842438A0310}" type="presParOf" srcId="{5C09BB9D-9C64-4B51-B5CB-19EFDAA4B29A}" destId="{5D03BED6-2909-4540-A8A1-2DCBAD6B1714}" srcOrd="0" destOrd="0" presId="urn:microsoft.com/office/officeart/2011/layout/HexagonRadial"/>
    <dgm:cxn modelId="{DCB800E5-398C-4CDC-BE8B-1C8FB794C5CC}" type="presParOf" srcId="{5C09BB9D-9C64-4B51-B5CB-19EFDAA4B29A}" destId="{398E0A0A-6C26-4997-8FA3-2181937A7C87}" srcOrd="1" destOrd="0" presId="urn:microsoft.com/office/officeart/2011/layout/HexagonRadial"/>
    <dgm:cxn modelId="{ADB183A0-2969-4561-A31A-1CFF0DF98A78}" type="presParOf" srcId="{398E0A0A-6C26-4997-8FA3-2181937A7C87}" destId="{21EF5F9C-324F-4001-BE2B-532534FAC501}" srcOrd="0" destOrd="0" presId="urn:microsoft.com/office/officeart/2011/layout/HexagonRadial"/>
    <dgm:cxn modelId="{429EA374-0655-49CD-BDC6-D767F84EE755}" type="presParOf" srcId="{5C09BB9D-9C64-4B51-B5CB-19EFDAA4B29A}" destId="{AB90B124-DC30-4A27-9A4B-693197BA24A1}" srcOrd="2" destOrd="0" presId="urn:microsoft.com/office/officeart/2011/layout/HexagonRadial"/>
    <dgm:cxn modelId="{6CA5FECD-0C21-4751-8326-2C1AAB3FA3D6}" type="presParOf" srcId="{5C09BB9D-9C64-4B51-B5CB-19EFDAA4B29A}" destId="{F06CC631-10D0-4540-B869-80FDE51DA529}" srcOrd="3" destOrd="0" presId="urn:microsoft.com/office/officeart/2011/layout/HexagonRadial"/>
    <dgm:cxn modelId="{5F32A4A7-E0F8-40A7-8295-8938497C5AFD}" type="presParOf" srcId="{F06CC631-10D0-4540-B869-80FDE51DA529}" destId="{685A744A-C71D-493C-959B-5F8852BF2A6D}" srcOrd="0" destOrd="0" presId="urn:microsoft.com/office/officeart/2011/layout/HexagonRadial"/>
    <dgm:cxn modelId="{F3074584-7BD9-4F01-ACFC-9F6D123EDA7C}" type="presParOf" srcId="{5C09BB9D-9C64-4B51-B5CB-19EFDAA4B29A}" destId="{E044EE32-2D9B-4CE3-B837-AC5D4F5C2160}" srcOrd="4" destOrd="0" presId="urn:microsoft.com/office/officeart/2011/layout/HexagonRadial"/>
    <dgm:cxn modelId="{F573F9AC-D6E8-4579-8804-6F928F17315E}" type="presParOf" srcId="{5C09BB9D-9C64-4B51-B5CB-19EFDAA4B29A}" destId="{61317A22-BC7E-4383-8061-F940A93B5314}" srcOrd="5" destOrd="0" presId="urn:microsoft.com/office/officeart/2011/layout/HexagonRadial"/>
    <dgm:cxn modelId="{485DD55F-E0C6-497E-AAD9-2C32AA789326}" type="presParOf" srcId="{61317A22-BC7E-4383-8061-F940A93B5314}" destId="{B6B931BD-29F3-4B41-821A-FD1E7ED8DC76}" srcOrd="0" destOrd="0" presId="urn:microsoft.com/office/officeart/2011/layout/HexagonRadial"/>
    <dgm:cxn modelId="{E8CC4258-4D22-4BC9-BCA6-E5A1BBB0958D}" type="presParOf" srcId="{5C09BB9D-9C64-4B51-B5CB-19EFDAA4B29A}" destId="{5BFDAC5C-2250-48A2-BB4D-9E68B64D0536}" srcOrd="6" destOrd="0" presId="urn:microsoft.com/office/officeart/2011/layout/HexagonRadial"/>
    <dgm:cxn modelId="{50BC2C06-23D9-4D1E-AC7E-40615198D67E}" type="presParOf" srcId="{5C09BB9D-9C64-4B51-B5CB-19EFDAA4B29A}" destId="{DBF252E5-11D9-45C3-8038-154B1750C5CC}" srcOrd="7" destOrd="0" presId="urn:microsoft.com/office/officeart/2011/layout/HexagonRadial"/>
    <dgm:cxn modelId="{8ED9EF69-4DD9-4822-8C01-4F72BAC813CA}" type="presParOf" srcId="{DBF252E5-11D9-45C3-8038-154B1750C5CC}" destId="{0DEDEBC6-477A-491E-B3B8-87B59CF10B59}" srcOrd="0" destOrd="0" presId="urn:microsoft.com/office/officeart/2011/layout/HexagonRadial"/>
    <dgm:cxn modelId="{E2A5D452-CED6-4C0C-813A-AF74AC0E4703}" type="presParOf" srcId="{5C09BB9D-9C64-4B51-B5CB-19EFDAA4B29A}" destId="{5A9910AA-3E96-47B3-8E2A-E8338781319D}" srcOrd="8" destOrd="0" presId="urn:microsoft.com/office/officeart/2011/layout/HexagonRadial"/>
    <dgm:cxn modelId="{237AF2D7-CD79-4830-859C-DD165F299D58}" type="presParOf" srcId="{5C09BB9D-9C64-4B51-B5CB-19EFDAA4B29A}" destId="{F74D1B29-8B83-4531-8640-6E96B572D825}" srcOrd="9" destOrd="0" presId="urn:microsoft.com/office/officeart/2011/layout/HexagonRadial"/>
    <dgm:cxn modelId="{920CEEC9-37B1-4AA9-A09C-0CAD4AC0F652}" type="presParOf" srcId="{F74D1B29-8B83-4531-8640-6E96B572D825}" destId="{E633E092-A70B-4EB0-9CC8-D8CF1E5B638B}" srcOrd="0" destOrd="0" presId="urn:microsoft.com/office/officeart/2011/layout/HexagonRadial"/>
    <dgm:cxn modelId="{B756496D-5164-4EB8-81DD-6D67AE29F7D7}" type="presParOf" srcId="{5C09BB9D-9C64-4B51-B5CB-19EFDAA4B29A}" destId="{A5D81A50-FF31-4644-97A8-611E6FECF8E4}" srcOrd="10"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C200B-1590-4646-B780-C88A6307D72A}">
      <dsp:nvSpPr>
        <dsp:cNvPr id="0" name=""/>
        <dsp:cNvSpPr/>
      </dsp:nvSpPr>
      <dsp:spPr>
        <a:xfrm>
          <a:off x="4217897" y="2450243"/>
          <a:ext cx="3790072" cy="976850"/>
        </a:xfrm>
        <a:custGeom>
          <a:avLst/>
          <a:gdLst/>
          <a:ahLst/>
          <a:cxnLst/>
          <a:rect l="0" t="0" r="0" b="0"/>
          <a:pathLst>
            <a:path>
              <a:moveTo>
                <a:pt x="0" y="0"/>
              </a:moveTo>
              <a:lnTo>
                <a:pt x="0" y="839292"/>
              </a:lnTo>
              <a:lnTo>
                <a:pt x="3790072" y="839292"/>
              </a:lnTo>
              <a:lnTo>
                <a:pt x="3790072" y="9768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A13FD2-E1CF-4C53-8659-4E8114333AEF}">
      <dsp:nvSpPr>
        <dsp:cNvPr id="0" name=""/>
        <dsp:cNvSpPr/>
      </dsp:nvSpPr>
      <dsp:spPr>
        <a:xfrm>
          <a:off x="4217897" y="2450243"/>
          <a:ext cx="1972167" cy="1872154"/>
        </a:xfrm>
        <a:custGeom>
          <a:avLst/>
          <a:gdLst/>
          <a:ahLst/>
          <a:cxnLst/>
          <a:rect l="0" t="0" r="0" b="0"/>
          <a:pathLst>
            <a:path>
              <a:moveTo>
                <a:pt x="0" y="0"/>
              </a:moveTo>
              <a:lnTo>
                <a:pt x="0" y="1734596"/>
              </a:lnTo>
              <a:lnTo>
                <a:pt x="1972167" y="1734596"/>
              </a:lnTo>
              <a:lnTo>
                <a:pt x="1972167" y="18721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8A3639-9EDC-4C56-B10A-E4AE02AE30CD}">
      <dsp:nvSpPr>
        <dsp:cNvPr id="0" name=""/>
        <dsp:cNvSpPr/>
      </dsp:nvSpPr>
      <dsp:spPr>
        <a:xfrm>
          <a:off x="4217897" y="2450243"/>
          <a:ext cx="297199" cy="2900369"/>
        </a:xfrm>
        <a:custGeom>
          <a:avLst/>
          <a:gdLst/>
          <a:ahLst/>
          <a:cxnLst/>
          <a:rect l="0" t="0" r="0" b="0"/>
          <a:pathLst>
            <a:path>
              <a:moveTo>
                <a:pt x="0" y="0"/>
              </a:moveTo>
              <a:lnTo>
                <a:pt x="0" y="2762811"/>
              </a:lnTo>
              <a:lnTo>
                <a:pt x="297199" y="2762811"/>
              </a:lnTo>
              <a:lnTo>
                <a:pt x="297199" y="29003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7F4D17-287A-4916-A4B5-F5DF76C7F387}">
      <dsp:nvSpPr>
        <dsp:cNvPr id="0" name=""/>
        <dsp:cNvSpPr/>
      </dsp:nvSpPr>
      <dsp:spPr>
        <a:xfrm>
          <a:off x="2560347" y="2450243"/>
          <a:ext cx="1657549" cy="1872154"/>
        </a:xfrm>
        <a:custGeom>
          <a:avLst/>
          <a:gdLst/>
          <a:ahLst/>
          <a:cxnLst/>
          <a:rect l="0" t="0" r="0" b="0"/>
          <a:pathLst>
            <a:path>
              <a:moveTo>
                <a:pt x="1657549" y="0"/>
              </a:moveTo>
              <a:lnTo>
                <a:pt x="1657549" y="1734596"/>
              </a:lnTo>
              <a:lnTo>
                <a:pt x="0" y="1734596"/>
              </a:lnTo>
              <a:lnTo>
                <a:pt x="0" y="18721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BBDA0D-B58B-4001-9E52-C378AD17FA61}">
      <dsp:nvSpPr>
        <dsp:cNvPr id="0" name=""/>
        <dsp:cNvSpPr/>
      </dsp:nvSpPr>
      <dsp:spPr>
        <a:xfrm>
          <a:off x="577454" y="2450243"/>
          <a:ext cx="3640442" cy="902559"/>
        </a:xfrm>
        <a:custGeom>
          <a:avLst/>
          <a:gdLst/>
          <a:ahLst/>
          <a:cxnLst/>
          <a:rect l="0" t="0" r="0" b="0"/>
          <a:pathLst>
            <a:path>
              <a:moveTo>
                <a:pt x="3640442" y="0"/>
              </a:moveTo>
              <a:lnTo>
                <a:pt x="3640442" y="765001"/>
              </a:lnTo>
              <a:lnTo>
                <a:pt x="0" y="765001"/>
              </a:lnTo>
              <a:lnTo>
                <a:pt x="0" y="9025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A30F10-68AB-41F4-B359-D3EB90352017}">
      <dsp:nvSpPr>
        <dsp:cNvPr id="0" name=""/>
        <dsp:cNvSpPr/>
      </dsp:nvSpPr>
      <dsp:spPr>
        <a:xfrm>
          <a:off x="742949" y="-156737"/>
          <a:ext cx="6949896" cy="2606981"/>
        </a:xfrm>
        <a:prstGeom prst="horizontalScroll">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C08D01-CB73-46FE-8F98-C6F72703533A}">
      <dsp:nvSpPr>
        <dsp:cNvPr id="0" name=""/>
        <dsp:cNvSpPr/>
      </dsp:nvSpPr>
      <dsp:spPr>
        <a:xfrm>
          <a:off x="907936" y="0"/>
          <a:ext cx="6949896" cy="2606981"/>
        </a:xfrm>
        <a:prstGeom prst="cloudCallou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5280" tIns="335280" rIns="335280" bIns="335280" numCol="1" spcCol="1270" anchor="ctr" anchorCtr="0">
          <a:noAutofit/>
        </a:bodyPr>
        <a:lstStyle/>
        <a:p>
          <a:pPr lvl="0" algn="ctr" defTabSz="3911600">
            <a:lnSpc>
              <a:spcPct val="90000"/>
            </a:lnSpc>
            <a:spcBef>
              <a:spcPct val="0"/>
            </a:spcBef>
            <a:spcAft>
              <a:spcPct val="35000"/>
            </a:spcAft>
          </a:pPr>
          <a:r>
            <a:rPr lang="en-US" sz="8800" kern="1200" dirty="0" smtClean="0"/>
            <a:t>Chains</a:t>
          </a:r>
          <a:endParaRPr lang="en-US" sz="8800" kern="1200" dirty="0"/>
        </a:p>
      </dsp:txBody>
      <dsp:txXfrm>
        <a:off x="1865799" y="393702"/>
        <a:ext cx="4539955" cy="1698762"/>
      </dsp:txXfrm>
    </dsp:sp>
    <dsp:sp modelId="{8C12A5E8-8778-48E5-8BDA-4265BD030C52}">
      <dsp:nvSpPr>
        <dsp:cNvPr id="0" name=""/>
        <dsp:cNvSpPr/>
      </dsp:nvSpPr>
      <dsp:spPr>
        <a:xfrm>
          <a:off x="-164987" y="3352802"/>
          <a:ext cx="1484884" cy="9429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17A9E4-E746-4562-8B95-D065D8F7CC94}">
      <dsp:nvSpPr>
        <dsp:cNvPr id="0" name=""/>
        <dsp:cNvSpPr/>
      </dsp:nvSpPr>
      <dsp:spPr>
        <a:xfrm>
          <a:off x="0" y="3509540"/>
          <a:ext cx="1484884" cy="9429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Metric chain</a:t>
          </a:r>
          <a:endParaRPr lang="en-US" sz="1700" kern="1200" dirty="0"/>
        </a:p>
      </dsp:txBody>
      <dsp:txXfrm>
        <a:off x="27617" y="3537157"/>
        <a:ext cx="1429650" cy="887667"/>
      </dsp:txXfrm>
    </dsp:sp>
    <dsp:sp modelId="{92450C37-E25D-4263-A562-2E16BEFFB87E}">
      <dsp:nvSpPr>
        <dsp:cNvPr id="0" name=""/>
        <dsp:cNvSpPr/>
      </dsp:nvSpPr>
      <dsp:spPr>
        <a:xfrm>
          <a:off x="1817905" y="4322397"/>
          <a:ext cx="1484884" cy="9429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1D9D4E-9CF7-4EBC-AF70-66A85CF4181B}">
      <dsp:nvSpPr>
        <dsp:cNvPr id="0" name=""/>
        <dsp:cNvSpPr/>
      </dsp:nvSpPr>
      <dsp:spPr>
        <a:xfrm>
          <a:off x="1982892" y="4479135"/>
          <a:ext cx="1484884" cy="9429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Gunter’s chain or Surveyor’s chain</a:t>
          </a:r>
          <a:endParaRPr lang="en-US" sz="1700" kern="1200" dirty="0"/>
        </a:p>
      </dsp:txBody>
      <dsp:txXfrm>
        <a:off x="2010509" y="4506752"/>
        <a:ext cx="1429650" cy="887667"/>
      </dsp:txXfrm>
    </dsp:sp>
    <dsp:sp modelId="{A4CCF9B3-6D13-45B1-A967-324FA57B072C}">
      <dsp:nvSpPr>
        <dsp:cNvPr id="0" name=""/>
        <dsp:cNvSpPr/>
      </dsp:nvSpPr>
      <dsp:spPr>
        <a:xfrm>
          <a:off x="3772655" y="5350613"/>
          <a:ext cx="1484884" cy="9429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C97F0B-5D81-47EA-B5E6-0566A35640D3}">
      <dsp:nvSpPr>
        <dsp:cNvPr id="0" name=""/>
        <dsp:cNvSpPr/>
      </dsp:nvSpPr>
      <dsp:spPr>
        <a:xfrm>
          <a:off x="3937642" y="5507350"/>
          <a:ext cx="1484884" cy="9429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Engineer’s chain</a:t>
          </a:r>
          <a:endParaRPr lang="en-US" sz="1700" kern="1200" dirty="0"/>
        </a:p>
      </dsp:txBody>
      <dsp:txXfrm>
        <a:off x="3965259" y="5534967"/>
        <a:ext cx="1429650" cy="887667"/>
      </dsp:txXfrm>
    </dsp:sp>
    <dsp:sp modelId="{CE367549-2EFE-49A1-9138-2ED75FE55E6D}">
      <dsp:nvSpPr>
        <dsp:cNvPr id="0" name=""/>
        <dsp:cNvSpPr/>
      </dsp:nvSpPr>
      <dsp:spPr>
        <a:xfrm>
          <a:off x="5447622" y="4322397"/>
          <a:ext cx="1484884" cy="9429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57136F-25AC-4A69-B795-7263BEFA08C6}">
      <dsp:nvSpPr>
        <dsp:cNvPr id="0" name=""/>
        <dsp:cNvSpPr/>
      </dsp:nvSpPr>
      <dsp:spPr>
        <a:xfrm>
          <a:off x="5612609" y="4479135"/>
          <a:ext cx="1484884" cy="9429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Revenue chain</a:t>
          </a:r>
          <a:endParaRPr lang="en-US" sz="1700" kern="1200" dirty="0"/>
        </a:p>
      </dsp:txBody>
      <dsp:txXfrm>
        <a:off x="5640226" y="4506752"/>
        <a:ext cx="1429650" cy="887667"/>
      </dsp:txXfrm>
    </dsp:sp>
    <dsp:sp modelId="{7814AAE7-E715-46BB-9EB7-346960C25417}">
      <dsp:nvSpPr>
        <dsp:cNvPr id="0" name=""/>
        <dsp:cNvSpPr/>
      </dsp:nvSpPr>
      <dsp:spPr>
        <a:xfrm>
          <a:off x="7265528" y="3427094"/>
          <a:ext cx="1484884" cy="9429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936703-8B93-40F3-BAC3-9A6AB9A23B93}">
      <dsp:nvSpPr>
        <dsp:cNvPr id="0" name=""/>
        <dsp:cNvSpPr/>
      </dsp:nvSpPr>
      <dsp:spPr>
        <a:xfrm>
          <a:off x="7430515" y="3583831"/>
          <a:ext cx="1484884" cy="9429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Steel band or band chain</a:t>
          </a:r>
          <a:endParaRPr lang="en-US" sz="1700" kern="1200" dirty="0"/>
        </a:p>
      </dsp:txBody>
      <dsp:txXfrm>
        <a:off x="7458132" y="3611448"/>
        <a:ext cx="1429650" cy="887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3BED6-2909-4540-A8A1-2DCBAD6B1714}">
      <dsp:nvSpPr>
        <dsp:cNvPr id="0" name=""/>
        <dsp:cNvSpPr/>
      </dsp:nvSpPr>
      <dsp:spPr>
        <a:xfrm>
          <a:off x="2006033" y="2173920"/>
          <a:ext cx="4655537" cy="3499319"/>
        </a:xfrm>
        <a:prstGeom prst="hexagon">
          <a:avLst>
            <a:gd name="adj" fmla="val 28570"/>
            <a:gd name="vf" fmla="val 1154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 </a:t>
          </a:r>
          <a:endParaRPr lang="en-US" sz="3200" kern="1200" dirty="0"/>
        </a:p>
      </dsp:txBody>
      <dsp:txXfrm>
        <a:off x="2727246" y="2716018"/>
        <a:ext cx="3213111" cy="2415123"/>
      </dsp:txXfrm>
    </dsp:sp>
    <dsp:sp modelId="{685A744A-C71D-493C-959B-5F8852BF2A6D}">
      <dsp:nvSpPr>
        <dsp:cNvPr id="0" name=""/>
        <dsp:cNvSpPr/>
      </dsp:nvSpPr>
      <dsp:spPr>
        <a:xfrm>
          <a:off x="2822317" y="2646989"/>
          <a:ext cx="1060976" cy="914171"/>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AB90B124-DC30-4A27-9A4B-693197BA24A1}">
      <dsp:nvSpPr>
        <dsp:cNvPr id="0" name=""/>
        <dsp:cNvSpPr/>
      </dsp:nvSpPr>
      <dsp:spPr>
        <a:xfrm>
          <a:off x="3382578" y="76196"/>
          <a:ext cx="2304450" cy="1993620"/>
        </a:xfrm>
        <a:prstGeom prst="star16">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Fiber tape</a:t>
          </a:r>
          <a:endParaRPr lang="en-US" sz="1900" kern="1200" dirty="0"/>
        </a:p>
      </dsp:txBody>
      <dsp:txXfrm>
        <a:off x="3923743" y="544368"/>
        <a:ext cx="1222120" cy="1057276"/>
      </dsp:txXfrm>
    </dsp:sp>
    <dsp:sp modelId="{B6B931BD-29F3-4B41-821A-FD1E7ED8DC76}">
      <dsp:nvSpPr>
        <dsp:cNvPr id="0" name=""/>
        <dsp:cNvSpPr/>
      </dsp:nvSpPr>
      <dsp:spPr>
        <a:xfrm flipV="1">
          <a:off x="5086099" y="2590797"/>
          <a:ext cx="966528" cy="790566"/>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E044EE32-2D9B-4CE3-B837-AC5D4F5C2160}">
      <dsp:nvSpPr>
        <dsp:cNvPr id="0" name=""/>
        <dsp:cNvSpPr/>
      </dsp:nvSpPr>
      <dsp:spPr>
        <a:xfrm>
          <a:off x="6636154" y="190783"/>
          <a:ext cx="2304450" cy="1993620"/>
        </a:xfrm>
        <a:prstGeom prst="irregularSeal1">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Metallic tape</a:t>
          </a:r>
          <a:endParaRPr lang="en-US" sz="1900" kern="1200" dirty="0"/>
        </a:p>
      </dsp:txBody>
      <dsp:txXfrm>
        <a:off x="7129797" y="774101"/>
        <a:ext cx="1288252" cy="703028"/>
      </dsp:txXfrm>
    </dsp:sp>
    <dsp:sp modelId="{0DEDEBC6-477A-491E-B3B8-87B59CF10B59}">
      <dsp:nvSpPr>
        <dsp:cNvPr id="0" name=""/>
        <dsp:cNvSpPr/>
      </dsp:nvSpPr>
      <dsp:spPr>
        <a:xfrm>
          <a:off x="4876803" y="4495795"/>
          <a:ext cx="1060976" cy="914171"/>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5BFDAC5C-2250-48A2-BB4D-9E68B64D0536}">
      <dsp:nvSpPr>
        <dsp:cNvPr id="0" name=""/>
        <dsp:cNvSpPr/>
      </dsp:nvSpPr>
      <dsp:spPr>
        <a:xfrm>
          <a:off x="6839544" y="4864379"/>
          <a:ext cx="2304450" cy="1993620"/>
        </a:xfrm>
        <a:prstGeom prst="irregularSeal2">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Steel tape</a:t>
          </a:r>
          <a:endParaRPr lang="en-US" sz="1900" kern="1200" dirty="0"/>
        </a:p>
      </dsp:txBody>
      <dsp:txXfrm>
        <a:off x="7412669" y="5453420"/>
        <a:ext cx="988780" cy="881715"/>
      </dsp:txXfrm>
    </dsp:sp>
    <dsp:sp modelId="{E633E092-A70B-4EB0-9CC8-D8CF1E5B638B}">
      <dsp:nvSpPr>
        <dsp:cNvPr id="0" name=""/>
        <dsp:cNvSpPr/>
      </dsp:nvSpPr>
      <dsp:spPr>
        <a:xfrm>
          <a:off x="2974708" y="4343398"/>
          <a:ext cx="1060976" cy="914171"/>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5A9910AA-3E96-47B3-8E2A-E8338781319D}">
      <dsp:nvSpPr>
        <dsp:cNvPr id="0" name=""/>
        <dsp:cNvSpPr/>
      </dsp:nvSpPr>
      <dsp:spPr>
        <a:xfrm>
          <a:off x="152406" y="4648191"/>
          <a:ext cx="2304450" cy="1993620"/>
        </a:xfrm>
        <a:prstGeom prst="irregularSeal2">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Invar tape</a:t>
          </a:r>
          <a:endParaRPr lang="en-US" sz="1900" kern="1200" dirty="0"/>
        </a:p>
      </dsp:txBody>
      <dsp:txXfrm>
        <a:off x="725531" y="5237232"/>
        <a:ext cx="988780" cy="881715"/>
      </dsp:txXfrm>
    </dsp:sp>
    <dsp:sp modelId="{A5D81A50-FF31-4644-97A8-611E6FECF8E4}">
      <dsp:nvSpPr>
        <dsp:cNvPr id="0" name=""/>
        <dsp:cNvSpPr/>
      </dsp:nvSpPr>
      <dsp:spPr>
        <a:xfrm>
          <a:off x="38096" y="216179"/>
          <a:ext cx="2304450" cy="1993620"/>
        </a:xfrm>
        <a:prstGeom prst="irregularSeal2">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solidFill>
                <a:schemeClr val="bg1"/>
              </a:solidFill>
            </a:rPr>
            <a:t>Cloth or Linen tape</a:t>
          </a:r>
          <a:endParaRPr lang="en-US" sz="1900" kern="1200" dirty="0">
            <a:solidFill>
              <a:schemeClr val="bg1"/>
            </a:solidFill>
          </a:endParaRPr>
        </a:p>
      </dsp:txBody>
      <dsp:txXfrm>
        <a:off x="611221" y="805220"/>
        <a:ext cx="988780" cy="8817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AEC06D-5B9E-40B3-8DEC-7EB2EC462A85}" type="datetimeFigureOut">
              <a:rPr lang="en-US" smtClean="0"/>
              <a:t>11/10/2013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290476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EC06D-5B9E-40B3-8DEC-7EB2EC462A85}" type="datetimeFigureOut">
              <a:rPr lang="en-US" smtClean="0"/>
              <a:t>11/10/2013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317883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EC06D-5B9E-40B3-8DEC-7EB2EC462A85}" type="datetimeFigureOut">
              <a:rPr lang="en-US" smtClean="0"/>
              <a:t>11/10/2013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224991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AEC06D-5B9E-40B3-8DEC-7EB2EC462A85}" type="datetimeFigureOut">
              <a:rPr lang="en-US" smtClean="0"/>
              <a:t>11/10/2013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123123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AEC06D-5B9E-40B3-8DEC-7EB2EC462A85}" type="datetimeFigureOut">
              <a:rPr lang="en-US" smtClean="0"/>
              <a:t>11/10/2013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370643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AEC06D-5B9E-40B3-8DEC-7EB2EC462A85}" type="datetimeFigureOut">
              <a:rPr lang="en-US" smtClean="0"/>
              <a:t>11/10/2013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4100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AEC06D-5B9E-40B3-8DEC-7EB2EC462A85}" type="datetimeFigureOut">
              <a:rPr lang="en-US" smtClean="0"/>
              <a:t>11/10/2013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18683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AEC06D-5B9E-40B3-8DEC-7EB2EC462A85}" type="datetimeFigureOut">
              <a:rPr lang="en-US" smtClean="0"/>
              <a:t>11/10/2013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99907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EC06D-5B9E-40B3-8DEC-7EB2EC462A85}" type="datetimeFigureOut">
              <a:rPr lang="en-US" smtClean="0"/>
              <a:t>11/10/2013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391808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AEC06D-5B9E-40B3-8DEC-7EB2EC462A85}" type="datetimeFigureOut">
              <a:rPr lang="en-US" smtClean="0"/>
              <a:t>11/10/2013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403283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AEC06D-5B9E-40B3-8DEC-7EB2EC462A85}" type="datetimeFigureOut">
              <a:rPr lang="en-US" smtClean="0"/>
              <a:t>11/10/2013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0B0B33-4E98-41FD-83B3-CCC21C53650E}" type="slidenum">
              <a:rPr lang="en-US" smtClean="0"/>
              <a:t>‹#›</a:t>
            </a:fld>
            <a:endParaRPr lang="en-US"/>
          </a:p>
        </p:txBody>
      </p:sp>
    </p:spTree>
    <p:extLst>
      <p:ext uri="{BB962C8B-B14F-4D97-AF65-F5344CB8AC3E}">
        <p14:creationId xmlns:p14="http://schemas.microsoft.com/office/powerpoint/2010/main" val="3912430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EC06D-5B9E-40B3-8DEC-7EB2EC462A85}" type="datetimeFigureOut">
              <a:rPr lang="en-US" smtClean="0"/>
              <a:t>11/10/2013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0B0B33-4E98-41FD-83B3-CCC21C53650E}" type="slidenum">
              <a:rPr lang="en-US" smtClean="0"/>
              <a:t>‹#›</a:t>
            </a:fld>
            <a:endParaRPr lang="en-US"/>
          </a:p>
        </p:txBody>
      </p:sp>
    </p:spTree>
    <p:extLst>
      <p:ext uri="{BB962C8B-B14F-4D97-AF65-F5344CB8AC3E}">
        <p14:creationId xmlns:p14="http://schemas.microsoft.com/office/powerpoint/2010/main" val="1280331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5.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44.jpeg"/><Relationship Id="rId5" Type="http://schemas.openxmlformats.org/officeDocument/2006/relationships/diagramQuickStyle" Target="../diagrams/quickStyle2.xml"/><Relationship Id="rId10" Type="http://schemas.openxmlformats.org/officeDocument/2006/relationships/image" Target="../media/image43.jpeg"/><Relationship Id="rId4" Type="http://schemas.openxmlformats.org/officeDocument/2006/relationships/diagramLayout" Target="../diagrams/layout2.xml"/><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image" Target="../media/image51.jp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jay%20linear%20measurement.mp4(0).flv.flv" TargetMode="External"/><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4" descr="C:\Users\Jay Shah\Desktop\gansta176x22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Jay Shah\Desktop\burning176x22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91440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5600"/>
            <a:ext cx="3360249"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8675" y="-12700"/>
            <a:ext cx="3248025" cy="138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0"/>
            <a:ext cx="263207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0249" y="2895600"/>
            <a:ext cx="330676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00" y="1"/>
            <a:ext cx="32639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1299" y="2895600"/>
            <a:ext cx="2464288" cy="172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179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50451" y="749300"/>
            <a:ext cx="6324600" cy="1151930"/>
          </a:xfrm>
          <a:prstGeom prst="rect">
            <a:avLst/>
          </a:prstGeom>
          <a:noFill/>
        </p:spPr>
        <p:txBody>
          <a:bodyPr wrap="none" lIns="91440" tIns="45720" rIns="91440" bIns="45720">
            <a:prstTxWarp prst="textArch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lvl="0"/>
            <a:r>
              <a:rPr lang="en-US" sz="8000" b="1" dirty="0">
                <a:ln w="11430"/>
                <a:solidFill>
                  <a:srgbClr val="FFFF00"/>
                </a:solidFill>
                <a:effectLst>
                  <a:outerShdw blurRad="80000" dist="40000" dir="5040000" algn="tl">
                    <a:srgbClr val="000000">
                      <a:alpha val="30000"/>
                    </a:srgbClr>
                  </a:outerShdw>
                </a:effectLst>
              </a:rPr>
              <a:t>Revenue chain</a:t>
            </a:r>
          </a:p>
        </p:txBody>
      </p:sp>
      <p:sp>
        <p:nvSpPr>
          <p:cNvPr id="5" name="Title 4"/>
          <p:cNvSpPr>
            <a:spLocks noGrp="1"/>
          </p:cNvSpPr>
          <p:nvPr>
            <p:ph type="ctrTitle"/>
          </p:nvPr>
        </p:nvSpPr>
        <p:spPr>
          <a:xfrm>
            <a:off x="152400" y="1600200"/>
            <a:ext cx="7772400" cy="1470025"/>
          </a:xfrm>
        </p:spPr>
        <p:txBody>
          <a:bodyPr>
            <a:noAutofit/>
          </a:bodyPr>
          <a:lstStyle/>
          <a:p>
            <a:r>
              <a:rPr lang="en-US" sz="2800" b="1" dirty="0" smtClean="0">
                <a:latin typeface="Baskerville Old Face" panose="02020602080505020303" pitchFamily="18" charset="0"/>
              </a:rPr>
              <a:t>The revenue chain is 33 ft. long and </a:t>
            </a:r>
            <a:r>
              <a:rPr lang="en-US" sz="2800" b="1" dirty="0" smtClean="0">
                <a:latin typeface="Baskerville Old Face" panose="02020602080505020303" pitchFamily="18" charset="0"/>
              </a:rPr>
              <a:t/>
            </a:r>
            <a:br>
              <a:rPr lang="en-US" sz="2800" b="1" dirty="0" smtClean="0">
                <a:latin typeface="Baskerville Old Face" panose="02020602080505020303" pitchFamily="18" charset="0"/>
              </a:rPr>
            </a:br>
            <a:r>
              <a:rPr lang="en-US" sz="2800" b="1" dirty="0" smtClean="0">
                <a:latin typeface="Baskerville Old Face" panose="02020602080505020303" pitchFamily="18" charset="0"/>
              </a:rPr>
              <a:t>divided </a:t>
            </a:r>
            <a:r>
              <a:rPr lang="en-US" sz="2800" b="1" dirty="0" smtClean="0">
                <a:latin typeface="Baskerville Old Face" panose="02020602080505020303" pitchFamily="18" charset="0"/>
              </a:rPr>
              <a:t>into 16 links.</a:t>
            </a:r>
            <a:br>
              <a:rPr lang="en-US" sz="2800" b="1" dirty="0" smtClean="0">
                <a:latin typeface="Baskerville Old Face" panose="02020602080505020303" pitchFamily="18" charset="0"/>
              </a:rPr>
            </a:br>
            <a:r>
              <a:rPr lang="en-US" sz="2800" b="1" dirty="0" smtClean="0">
                <a:latin typeface="Baskerville Old Face" panose="02020602080505020303" pitchFamily="18" charset="0"/>
              </a:rPr>
              <a:t>It is mainly used in cadastral survey.</a:t>
            </a:r>
            <a:br>
              <a:rPr lang="en-US" sz="2800" b="1" dirty="0" smtClean="0">
                <a:latin typeface="Baskerville Old Face" panose="02020602080505020303" pitchFamily="18" charset="0"/>
              </a:rPr>
            </a:br>
            <a:r>
              <a:rPr lang="en-US" sz="2800" b="1" dirty="0" smtClean="0">
                <a:latin typeface="Baskerville Old Face" panose="02020602080505020303" pitchFamily="18" charset="0"/>
              </a:rPr>
              <a:t>Used to measure small distances in feet's and inches.</a:t>
            </a:r>
            <a:endParaRPr lang="en-US" sz="2800" b="1" dirty="0">
              <a:latin typeface="Baskerville Old Face" panose="02020602080505020303" pitchFamily="18" charset="0"/>
            </a:endParaRPr>
          </a:p>
        </p:txBody>
      </p:sp>
      <p:sp>
        <p:nvSpPr>
          <p:cNvPr id="3" name="Subtitle 2"/>
          <p:cNvSpPr>
            <a:spLocks noGrp="1"/>
          </p:cNvSpPr>
          <p:nvPr>
            <p:ph type="subTitle" idx="1"/>
          </p:nvPr>
        </p:nvSpPr>
        <p:spPr>
          <a:xfrm>
            <a:off x="0" y="3810000"/>
            <a:ext cx="9144000" cy="1752600"/>
          </a:xfrm>
        </p:spPr>
        <p:txBody>
          <a:bodyPr>
            <a:noAutofit/>
          </a:bodyPr>
          <a:lstStyle/>
          <a:p>
            <a:pPr marL="342900" indent="-342900">
              <a:buFont typeface="Wingdings" panose="05000000000000000000" pitchFamily="2" charset="2"/>
              <a:buChar char="q"/>
            </a:pPr>
            <a:r>
              <a:rPr lang="en-US" sz="2400" dirty="0" smtClean="0">
                <a:solidFill>
                  <a:schemeClr val="tx1"/>
                </a:solidFill>
              </a:rPr>
              <a:t>It consists of a ribbon of steel of width 16 mm and length 20 or 30 m.</a:t>
            </a:r>
          </a:p>
          <a:p>
            <a:pPr marL="342900" indent="-342900" algn="l">
              <a:buFont typeface="Wingdings" panose="05000000000000000000" pitchFamily="2" charset="2"/>
              <a:buChar char="q"/>
            </a:pPr>
            <a:r>
              <a:rPr lang="en-US" sz="2400" dirty="0" smtClean="0">
                <a:solidFill>
                  <a:schemeClr val="tx1"/>
                </a:solidFill>
              </a:rPr>
              <a:t>It has a brass handle at each .</a:t>
            </a:r>
          </a:p>
          <a:p>
            <a:pPr algn="l"/>
            <a:r>
              <a:rPr lang="en-US" sz="2400" dirty="0" smtClean="0">
                <a:solidFill>
                  <a:schemeClr val="tx1"/>
                </a:solidFill>
              </a:rPr>
              <a:t>     It is graduated in meters ,</a:t>
            </a:r>
            <a:br>
              <a:rPr lang="en-US" sz="2400" dirty="0" smtClean="0">
                <a:solidFill>
                  <a:schemeClr val="tx1"/>
                </a:solidFill>
              </a:rPr>
            </a:br>
            <a:r>
              <a:rPr lang="en-US" sz="2400" dirty="0" smtClean="0">
                <a:solidFill>
                  <a:schemeClr val="tx1"/>
                </a:solidFill>
              </a:rPr>
              <a:t>    decimeters , and centimeter on </a:t>
            </a:r>
          </a:p>
          <a:p>
            <a:pPr algn="l"/>
            <a:r>
              <a:rPr lang="en-US" sz="2400" dirty="0" smtClean="0">
                <a:solidFill>
                  <a:schemeClr val="tx1"/>
                </a:solidFill>
              </a:rPr>
              <a:t> one side and has 0.2 m link on other.</a:t>
            </a:r>
          </a:p>
          <a:p>
            <a:pPr algn="l"/>
            <a:endParaRPr lang="en-US" sz="2400" dirty="0" smtClean="0">
              <a:solidFill>
                <a:schemeClr val="tx1"/>
              </a:solidFill>
            </a:endParaRPr>
          </a:p>
          <a:p>
            <a:pPr marL="342900" indent="-342900" algn="l">
              <a:buFont typeface="Wingdings" panose="05000000000000000000" pitchFamily="2" charset="2"/>
              <a:buChar char="q"/>
            </a:pPr>
            <a:r>
              <a:rPr lang="en-US" sz="2400" dirty="0" smtClean="0">
                <a:solidFill>
                  <a:schemeClr val="tx1"/>
                </a:solidFill>
              </a:rPr>
              <a:t> The steel band is used in projects</a:t>
            </a:r>
            <a:r>
              <a:rPr lang="en-US" sz="2400" dirty="0">
                <a:solidFill>
                  <a:schemeClr val="tx1"/>
                </a:solidFill>
              </a:rPr>
              <a:t> </a:t>
            </a:r>
            <a:r>
              <a:rPr lang="en-US" sz="2400" dirty="0" smtClean="0">
                <a:solidFill>
                  <a:schemeClr val="tx1"/>
                </a:solidFill>
              </a:rPr>
              <a:t>where more accuracy is required.</a:t>
            </a:r>
            <a:endParaRPr lang="en-US" sz="2400" dirty="0">
              <a:solidFill>
                <a:schemeClr val="tx1"/>
              </a:solidFill>
            </a:endParaRPr>
          </a:p>
        </p:txBody>
      </p:sp>
      <p:sp>
        <p:nvSpPr>
          <p:cNvPr id="6" name="Rectangle 5"/>
          <p:cNvSpPr/>
          <p:nvPr/>
        </p:nvSpPr>
        <p:spPr>
          <a:xfrm>
            <a:off x="2109053" y="2967335"/>
            <a:ext cx="4925900"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solidFill>
                  <a:srgbClr val="002060"/>
                </a:solidFill>
                <a:effectLst>
                  <a:outerShdw blurRad="50800" algn="tl" rotWithShape="0">
                    <a:srgbClr val="000000"/>
                  </a:outerShdw>
                </a:effectLst>
              </a:rPr>
              <a:t>Steel band chain</a:t>
            </a:r>
            <a:endParaRPr lang="en-US" sz="5400" b="1" dirty="0">
              <a:ln w="17780" cmpd="sng">
                <a:solidFill>
                  <a:srgbClr val="FFFFFF"/>
                </a:solidFill>
                <a:prstDash val="solid"/>
                <a:miter lim="800000"/>
              </a:ln>
              <a:solidFill>
                <a:srgbClr val="002060"/>
              </a:solidFill>
              <a:effectLst>
                <a:outerShdw blurRad="50800" algn="tl" rotWithShape="0">
                  <a:srgbClr val="000000"/>
                </a:outerShdw>
              </a:effectLst>
            </a:endParaRPr>
          </a:p>
        </p:txBody>
      </p:sp>
      <p:pic>
        <p:nvPicPr>
          <p:cNvPr id="20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103" y="4472978"/>
            <a:ext cx="4337897"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www.ie.unimelb.edu.au/collection/images/2_measuring_band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104" y="4433290"/>
            <a:ext cx="216894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9651" y="0"/>
            <a:ext cx="2168949" cy="25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www.nrm.qld.gov.au/museum/collections/gallery-images/survey-distance/steel-band-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452" y="4460278"/>
            <a:ext cx="2143548"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98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455" fill="hold">
                                          <p:stCondLst>
                                            <p:cond delay="0"/>
                                          </p:stCondLst>
                                        </p:cTn>
                                        <p:tgtEl>
                                          <p:spTgt spid="4"/>
                                        </p:tgtEl>
                                        <p:attrNameLst>
                                          <p:attrName>style.rotation</p:attrName>
                                        </p:attrNameLst>
                                      </p:cBhvr>
                                      <p:to>
                                        <p:strVal val="-45.0"/>
                                      </p:to>
                                    </p:set>
                                    <p:anim calcmode="lin" valueType="num">
                                      <p:cBhvr>
                                        <p:cTn id="8"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38" presetClass="entr" presetSubtype="0" accel="50000" fill="hold" grpId="0" nodeType="clickEffect">
                                  <p:stCondLst>
                                    <p:cond delay="0"/>
                                  </p:stCondLst>
                                  <p:iterate type="lt">
                                    <p:tmPct val="50000"/>
                                  </p:iterate>
                                  <p:childTnLst>
                                    <p:set>
                                      <p:cBhvr>
                                        <p:cTn id="23" dur="1" fill="hold">
                                          <p:stCondLst>
                                            <p:cond delay="0"/>
                                          </p:stCondLst>
                                        </p:cTn>
                                        <p:tgtEl>
                                          <p:spTgt spid="6"/>
                                        </p:tgtEl>
                                        <p:attrNameLst>
                                          <p:attrName>style.visibility</p:attrName>
                                        </p:attrNameLst>
                                      </p:cBhvr>
                                      <p:to>
                                        <p:strVal val="visible"/>
                                      </p:to>
                                    </p:set>
                                    <p:set>
                                      <p:cBhvr>
                                        <p:cTn id="24" dur="455" fill="hold">
                                          <p:stCondLst>
                                            <p:cond delay="0"/>
                                          </p:stCondLst>
                                        </p:cTn>
                                        <p:tgtEl>
                                          <p:spTgt spid="6"/>
                                        </p:tgtEl>
                                        <p:attrNameLst>
                                          <p:attrName>style.rotation</p:attrName>
                                        </p:attrNameLst>
                                      </p:cBhvr>
                                      <p:to>
                                        <p:strVal val="-45.0"/>
                                      </p:to>
                                    </p:set>
                                    <p:anim calcmode="lin" valueType="num">
                                      <p:cBhvr>
                                        <p:cTn id="25"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26"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7"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8"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060"/>
                                        </p:tgtEl>
                                        <p:attrNameLst>
                                          <p:attrName>style.visibility</p:attrName>
                                        </p:attrNameLst>
                                      </p:cBhvr>
                                      <p:to>
                                        <p:strVal val="visible"/>
                                      </p:to>
                                    </p:set>
                                    <p:animEffect transition="in" filter="circle(in)">
                                      <p:cBhvr>
                                        <p:cTn id="33" dur="2000"/>
                                        <p:tgtEl>
                                          <p:spTgt spid="206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wipe(down)">
                                      <p:cBhvr>
                                        <p:cTn id="38" dur="500"/>
                                        <p:tgtEl>
                                          <p:spTgt spid="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wipe(down)">
                                      <p:cBhvr>
                                        <p:cTn id="43" dur="500"/>
                                        <p:tgtEl>
                                          <p:spTgt spid="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wipe(down)">
                                      <p:cBhvr>
                                        <p:cTn id="48" dur="500"/>
                                        <p:tgtEl>
                                          <p:spTgt spid="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wipe(down)">
                                      <p:cBhvr>
                                        <p:cTn id="53" dur="500"/>
                                        <p:tgtEl>
                                          <p:spTgt spid="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wipe(down)">
                                      <p:cBhvr>
                                        <p:cTn id="58" dur="500"/>
                                        <p:tgtEl>
                                          <p:spTgt spid="3">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074"/>
                                        </p:tgtEl>
                                        <p:attrNameLst>
                                          <p:attrName>style.visibility</p:attrName>
                                        </p:attrNameLst>
                                      </p:cBhvr>
                                      <p:to>
                                        <p:strVal val="visible"/>
                                      </p:to>
                                    </p:set>
                                    <p:animEffect transition="in" filter="wipe(left)">
                                      <p:cBhvr>
                                        <p:cTn id="63" dur="500"/>
                                        <p:tgtEl>
                                          <p:spTgt spid="3074"/>
                                        </p:tgtEl>
                                      </p:cBhvr>
                                    </p:animEffect>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3077"/>
                                        </p:tgtEl>
                                        <p:attrNameLst>
                                          <p:attrName>style.visibility</p:attrName>
                                        </p:attrNameLst>
                                      </p:cBhvr>
                                      <p:to>
                                        <p:strVal val="visible"/>
                                      </p:to>
                                    </p:set>
                                    <p:animEffect transition="in" filter="fade">
                                      <p:cBhvr>
                                        <p:cTn id="68" dur="1000"/>
                                        <p:tgtEl>
                                          <p:spTgt spid="3077"/>
                                        </p:tgtEl>
                                      </p:cBhvr>
                                    </p:animEffect>
                                    <p:anim calcmode="lin" valueType="num">
                                      <p:cBhvr>
                                        <p:cTn id="69" dur="1000" fill="hold"/>
                                        <p:tgtEl>
                                          <p:spTgt spid="3077"/>
                                        </p:tgtEl>
                                        <p:attrNameLst>
                                          <p:attrName>ppt_x</p:attrName>
                                        </p:attrNameLst>
                                      </p:cBhvr>
                                      <p:tavLst>
                                        <p:tav tm="0">
                                          <p:val>
                                            <p:strVal val="#ppt_x"/>
                                          </p:val>
                                        </p:tav>
                                        <p:tav tm="100000">
                                          <p:val>
                                            <p:strVal val="#ppt_x"/>
                                          </p:val>
                                        </p:tav>
                                      </p:tavLst>
                                    </p:anim>
                                    <p:anim calcmode="lin" valueType="num">
                                      <p:cBhvr>
                                        <p:cTn id="70"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914400" y="228600"/>
            <a:ext cx="6705600" cy="1446550"/>
          </a:xfrm>
          <a:prstGeom prst="rect">
            <a:avLst/>
          </a:prstGeom>
          <a:noFill/>
        </p:spPr>
        <p:txBody>
          <a:bodyPr wrap="square" lIns="91440" tIns="45720" rIns="91440" bIns="45720">
            <a:prstTxWarp prst="textTriangle">
              <a:avLst>
                <a:gd name="adj" fmla="val 50878"/>
              </a:avLst>
            </a:prstTxWarp>
            <a:spAutoFit/>
          </a:bodyPr>
          <a:lstStyle/>
          <a:p>
            <a:pPr algn="ctr"/>
            <a:r>
              <a:rPr lang="en-US" sz="8800" b="1" dirty="0" smtClean="0">
                <a:ln w="17780" cmpd="sng">
                  <a:solidFill>
                    <a:srgbClr val="FFFFFF"/>
                  </a:solidFill>
                  <a:prstDash val="solid"/>
                  <a:miter lim="800000"/>
                </a:ln>
                <a:solidFill>
                  <a:schemeClr val="accent6">
                    <a:lumMod val="50000"/>
                  </a:schemeClr>
                </a:solidFill>
                <a:effectLst>
                  <a:outerShdw blurRad="50800" algn="tl" rotWithShape="0">
                    <a:srgbClr val="000000"/>
                  </a:outerShdw>
                </a:effectLst>
              </a:rPr>
              <a:t>ARROWS</a:t>
            </a:r>
            <a:endParaRPr lang="en-US" sz="8800" b="1" dirty="0">
              <a:ln w="17780" cmpd="sng">
                <a:solidFill>
                  <a:srgbClr val="FFFFFF"/>
                </a:solidFill>
                <a:prstDash val="solid"/>
                <a:miter lim="800000"/>
              </a:ln>
              <a:solidFill>
                <a:schemeClr val="accent6">
                  <a:lumMod val="50000"/>
                </a:schemeClr>
              </a:solidFill>
              <a:effectLst>
                <a:outerShdw blurRad="50800" algn="tl" rotWithShape="0">
                  <a:srgbClr val="000000"/>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8800"/>
            <a:ext cx="3048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C:\Users\Jay Shah\Desktop\Untit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05400"/>
            <a:ext cx="6096000" cy="175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53986" y="1828800"/>
            <a:ext cx="4648200" cy="369332"/>
          </a:xfrm>
          <a:prstGeom prst="rect">
            <a:avLst/>
          </a:prstGeom>
          <a:noFill/>
        </p:spPr>
        <p:txBody>
          <a:bodyPr wrap="square" rtlCol="0">
            <a:spAutoFit/>
          </a:bodyPr>
          <a:lstStyle/>
          <a:p>
            <a:r>
              <a:rPr lang="en-US" b="1" u="sng" dirty="0" smtClean="0">
                <a:latin typeface="Perpetua Titling MT" panose="02020502060505020804" pitchFamily="18" charset="0"/>
              </a:rPr>
              <a:t>Arrows or marking pins</a:t>
            </a:r>
            <a:endParaRPr lang="en-US" b="1" u="sng" dirty="0">
              <a:latin typeface="Perpetua Titling MT" panose="02020502060505020804" pitchFamily="18" charset="0"/>
            </a:endParaRPr>
          </a:p>
        </p:txBody>
      </p:sp>
      <p:sp>
        <p:nvSpPr>
          <p:cNvPr id="5" name="TextBox 4"/>
          <p:cNvSpPr txBox="1"/>
          <p:nvPr/>
        </p:nvSpPr>
        <p:spPr>
          <a:xfrm>
            <a:off x="39189" y="1979105"/>
            <a:ext cx="6096000" cy="3046988"/>
          </a:xfrm>
          <a:prstGeom prst="rect">
            <a:avLst/>
          </a:prstGeom>
          <a:noFill/>
        </p:spPr>
        <p:txBody>
          <a:bodyPr wrap="square" rtlCol="0">
            <a:spAutoFit/>
          </a:bodyPr>
          <a:lstStyle/>
          <a:p>
            <a:pPr marL="285750" indent="-285750">
              <a:buFont typeface="Wingdings" panose="05000000000000000000" pitchFamily="2" charset="2"/>
              <a:buChar char="v"/>
            </a:pPr>
            <a:r>
              <a:rPr lang="en-US" sz="2400" dirty="0" smtClean="0">
                <a:latin typeface="Forte" panose="03060902040502070203" pitchFamily="66" charset="0"/>
              </a:rPr>
              <a:t>Arrows:-</a:t>
            </a:r>
          </a:p>
          <a:p>
            <a:r>
              <a:rPr lang="en-US" sz="2400" dirty="0" smtClean="0">
                <a:latin typeface="Forte" panose="03060902040502070203" pitchFamily="66" charset="0"/>
              </a:rPr>
              <a:t>                   Arrows are made of tempered steel wire of diameter 4 mm. one end of the arrow is bent into a ring of diameter 50 mm and the other end is pointed. Its overall length is 400 mm.</a:t>
            </a:r>
          </a:p>
          <a:p>
            <a:r>
              <a:rPr lang="en-US" sz="2400" dirty="0" smtClean="0">
                <a:latin typeface="Forte" panose="03060902040502070203" pitchFamily="66" charset="0"/>
              </a:rPr>
              <a:t>Arrows are used for counting the number of chains used while measuring a chain line.</a:t>
            </a:r>
            <a:endParaRPr lang="en-US" sz="2400" dirty="0">
              <a:latin typeface="Forte" panose="03060902040502070203" pitchFamily="66" charset="0"/>
            </a:endParaRPr>
          </a:p>
        </p:txBody>
      </p:sp>
    </p:spTree>
    <p:extLst>
      <p:ext uri="{BB962C8B-B14F-4D97-AF65-F5344CB8AC3E}">
        <p14:creationId xmlns:p14="http://schemas.microsoft.com/office/powerpoint/2010/main" val="337613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 calcmode="lin" valueType="num">
                                      <p:cBhvr>
                                        <p:cTn id="15" dur="1000" fill="hold"/>
                                        <p:tgtEl>
                                          <p:spTgt spid="3078"/>
                                        </p:tgtEl>
                                        <p:attrNameLst>
                                          <p:attrName>ppt_w</p:attrName>
                                        </p:attrNameLst>
                                      </p:cBhvr>
                                      <p:tavLst>
                                        <p:tav tm="0">
                                          <p:val>
                                            <p:fltVal val="0"/>
                                          </p:val>
                                        </p:tav>
                                        <p:tav tm="100000">
                                          <p:val>
                                            <p:strVal val="#ppt_w"/>
                                          </p:val>
                                        </p:tav>
                                      </p:tavLst>
                                    </p:anim>
                                    <p:anim calcmode="lin" valueType="num">
                                      <p:cBhvr>
                                        <p:cTn id="16" dur="1000" fill="hold"/>
                                        <p:tgtEl>
                                          <p:spTgt spid="3078"/>
                                        </p:tgtEl>
                                        <p:attrNameLst>
                                          <p:attrName>ppt_h</p:attrName>
                                        </p:attrNameLst>
                                      </p:cBhvr>
                                      <p:tavLst>
                                        <p:tav tm="0">
                                          <p:val>
                                            <p:fltVal val="0"/>
                                          </p:val>
                                        </p:tav>
                                        <p:tav tm="100000">
                                          <p:val>
                                            <p:strVal val="#ppt_h"/>
                                          </p:val>
                                        </p:tav>
                                      </p:tavLst>
                                    </p:anim>
                                    <p:anim calcmode="lin" valueType="num">
                                      <p:cBhvr>
                                        <p:cTn id="17" dur="1000" fill="hold"/>
                                        <p:tgtEl>
                                          <p:spTgt spid="30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56" presetClass="entr" presetSubtype="0" fill="hold" grpId="0" nodeType="clickEffect">
                                  <p:stCondLst>
                                    <p:cond delay="0"/>
                                  </p:stCondLst>
                                  <p:iterate type="lt">
                                    <p:tmPct val="10000"/>
                                  </p:iterate>
                                  <p:childTnLst>
                                    <p:set>
                                      <p:cBhvr>
                                        <p:cTn id="34" dur="1" fill="hold">
                                          <p:stCondLst>
                                            <p:cond delay="0"/>
                                          </p:stCondLst>
                                        </p:cTn>
                                        <p:tgtEl>
                                          <p:spTgt spid="5"/>
                                        </p:tgtEl>
                                        <p:attrNameLst>
                                          <p:attrName>style.visibility</p:attrName>
                                        </p:attrNameLst>
                                      </p:cBhvr>
                                      <p:to>
                                        <p:strVal val="visible"/>
                                      </p:to>
                                    </p:set>
                                    <p:anim by="(-#ppt_w*2)" calcmode="lin" valueType="num">
                                      <p:cBhvr rctx="PPT">
                                        <p:cTn id="35" dur="500" autoRev="1" fill="hold">
                                          <p:stCondLst>
                                            <p:cond delay="0"/>
                                          </p:stCondLst>
                                        </p:cTn>
                                        <p:tgtEl>
                                          <p:spTgt spid="5"/>
                                        </p:tgtEl>
                                        <p:attrNameLst>
                                          <p:attrName>ppt_w</p:attrName>
                                        </p:attrNameLst>
                                      </p:cBhvr>
                                    </p:anim>
                                    <p:anim by="(#ppt_w*0.50)" calcmode="lin" valueType="num">
                                      <p:cBhvr>
                                        <p:cTn id="36" dur="500" decel="50000" autoRev="1" fill="hold">
                                          <p:stCondLst>
                                            <p:cond delay="0"/>
                                          </p:stCondLst>
                                        </p:cTn>
                                        <p:tgtEl>
                                          <p:spTgt spid="5"/>
                                        </p:tgtEl>
                                        <p:attrNameLst>
                                          <p:attrName>ppt_x</p:attrName>
                                        </p:attrNameLst>
                                      </p:cBhvr>
                                    </p:anim>
                                    <p:anim from="(-#ppt_h/2)" to="(#ppt_y)" calcmode="lin" valueType="num">
                                      <p:cBhvr>
                                        <p:cTn id="37" dur="1000" fill="hold">
                                          <p:stCondLst>
                                            <p:cond delay="0"/>
                                          </p:stCondLst>
                                        </p:cTn>
                                        <p:tgtEl>
                                          <p:spTgt spid="5"/>
                                        </p:tgtEl>
                                        <p:attrNameLst>
                                          <p:attrName>ppt_y</p:attrName>
                                        </p:attrNameLst>
                                      </p:cBhvr>
                                    </p:anim>
                                    <p:animRot by="21600000">
                                      <p:cBhvr>
                                        <p:cTn id="38" dur="1000" fill="hold">
                                          <p:stCondLst>
                                            <p:cond delay="0"/>
                                          </p:stCondLst>
                                        </p:cTn>
                                        <p:tgtEl>
                                          <p:spTgt spid="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074"/>
                                        </p:tgtEl>
                                        <p:attrNameLst>
                                          <p:attrName>style.visibility</p:attrName>
                                        </p:attrNameLst>
                                      </p:cBhvr>
                                      <p:to>
                                        <p:strVal val="visible"/>
                                      </p:to>
                                    </p:set>
                                    <p:animEffect transition="in" filter="barn(inVertical)">
                                      <p:cBhvr>
                                        <p:cTn id="4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133600" y="0"/>
            <a:ext cx="4114800" cy="1569660"/>
          </a:xfrm>
          <a:prstGeom prst="rect">
            <a:avLst/>
          </a:prstGeom>
          <a:noFill/>
        </p:spPr>
        <p:txBody>
          <a:bodyPr wrap="square" lIns="91440" tIns="45720" rIns="91440" bIns="45720">
            <a:prstTxWarp prst="textS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reflection blurRad="6350" stA="55000" endA="50" endPos="85000" dist="60007" dir="5400000" sy="-100000" algn="bl" rotWithShape="0"/>
                </a:effectLst>
              </a:rPr>
              <a:t>Pegs</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reflection blurRad="6350" stA="60000" endA="900" endPos="60000" dist="29997" dir="5400000" sy="-100000" algn="bl" rotWithShape="0"/>
                </a:effectLst>
              </a:rPr>
              <a:t> </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reflection blurRad="6350" stA="60000" endA="900" endPos="60000" dist="29997" dir="5400000" sy="-100000" algn="bl" rotWithShape="0"/>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675" y="1304925"/>
            <a:ext cx="18383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362200"/>
            <a:ext cx="149542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Callout 3"/>
          <p:cNvSpPr/>
          <p:nvPr/>
        </p:nvSpPr>
        <p:spPr>
          <a:xfrm>
            <a:off x="533400" y="1659553"/>
            <a:ext cx="6629400" cy="498354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1659553"/>
            <a:ext cx="4648200" cy="4893647"/>
          </a:xfrm>
          <a:prstGeom prst="rect">
            <a:avLst/>
          </a:prstGeom>
          <a:noFill/>
        </p:spPr>
        <p:txBody>
          <a:bodyPr wrap="square" rtlCol="0">
            <a:spAutoFit/>
          </a:bodyPr>
          <a:lstStyle/>
          <a:p>
            <a:pPr marL="285750" indent="-285750">
              <a:buFont typeface="Wingdings" panose="05000000000000000000" pitchFamily="2" charset="2"/>
              <a:buChar char="ü"/>
            </a:pPr>
            <a:r>
              <a:rPr lang="en-US" sz="2400" b="1" i="1" dirty="0" smtClean="0">
                <a:latin typeface="Georgia" panose="02040502050405020303" pitchFamily="18" charset="0"/>
              </a:rPr>
              <a:t>Wooden pegs are used to mark the positions of the stations or terminal points of a survey line. </a:t>
            </a:r>
          </a:p>
          <a:p>
            <a:pPr marL="285750" indent="-285750">
              <a:buFont typeface="Wingdings" panose="05000000000000000000" pitchFamily="2" charset="2"/>
              <a:buChar char="ü"/>
            </a:pPr>
            <a:r>
              <a:rPr lang="en-US" sz="2400" b="1" i="1" dirty="0" smtClean="0">
                <a:latin typeface="Georgia" panose="02040502050405020303" pitchFamily="18" charset="0"/>
              </a:rPr>
              <a:t>They are made of stout timber, generally 2.5 cm or 3 cm square and 15 cm long , tapered at the end.</a:t>
            </a:r>
          </a:p>
          <a:p>
            <a:pPr marL="285750" indent="-285750">
              <a:buFont typeface="Wingdings" panose="05000000000000000000" pitchFamily="2" charset="2"/>
              <a:buChar char="ü"/>
            </a:pPr>
            <a:r>
              <a:rPr lang="en-US" sz="2400" b="1" i="1" dirty="0" smtClean="0">
                <a:latin typeface="Georgia" panose="02040502050405020303" pitchFamily="18" charset="0"/>
              </a:rPr>
              <a:t>They are driven in the ground with the help of a wooden hammer and kept about 4 cm projecting  above the surface. </a:t>
            </a:r>
            <a:endParaRPr lang="en-US" sz="2400" b="1" i="1" dirty="0">
              <a:latin typeface="Georgia" panose="02040502050405020303" pitchFamily="18" charset="0"/>
            </a:endParaRPr>
          </a:p>
        </p:txBody>
      </p:sp>
    </p:spTree>
    <p:extLst>
      <p:ext uri="{BB962C8B-B14F-4D97-AF65-F5344CB8AC3E}">
        <p14:creationId xmlns:p14="http://schemas.microsoft.com/office/powerpoint/2010/main" val="299044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blinds(horizontal)">
                                      <p:cBhvr>
                                        <p:cTn id="16" dur="500"/>
                                        <p:tgtEl>
                                          <p:spTgt spid="409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 calcmode="lin" valueType="num">
                                      <p:cBhvr>
                                        <p:cTn id="21" dur="500" fill="hold"/>
                                        <p:tgtEl>
                                          <p:spTgt spid="4099"/>
                                        </p:tgtEl>
                                        <p:attrNameLst>
                                          <p:attrName>ppt_w</p:attrName>
                                        </p:attrNameLst>
                                      </p:cBhvr>
                                      <p:tavLst>
                                        <p:tav tm="0">
                                          <p:val>
                                            <p:fltVal val="0"/>
                                          </p:val>
                                        </p:tav>
                                        <p:tav tm="100000">
                                          <p:val>
                                            <p:strVal val="#ppt_w"/>
                                          </p:val>
                                        </p:tav>
                                      </p:tavLst>
                                    </p:anim>
                                    <p:anim calcmode="lin" valueType="num">
                                      <p:cBhvr>
                                        <p:cTn id="22" dur="500" fill="hold"/>
                                        <p:tgtEl>
                                          <p:spTgt spid="4099"/>
                                        </p:tgtEl>
                                        <p:attrNameLst>
                                          <p:attrName>ppt_h</p:attrName>
                                        </p:attrNameLst>
                                      </p:cBhvr>
                                      <p:tavLst>
                                        <p:tav tm="0">
                                          <p:val>
                                            <p:fltVal val="0"/>
                                          </p:val>
                                        </p:tav>
                                        <p:tav tm="100000">
                                          <p:val>
                                            <p:strVal val="#ppt_h"/>
                                          </p:val>
                                        </p:tav>
                                      </p:tavLst>
                                    </p:anim>
                                    <p:animEffect transition="in" filter="fade">
                                      <p:cBhvr>
                                        <p:cTn id="23" dur="500"/>
                                        <p:tgtEl>
                                          <p:spTgt spid="409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par>
                                <p:cTn id="29" presetID="35" presetClass="entr" presetSubtype="0" fill="hold" nodeType="with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2000"/>
                                        <p:tgtEl>
                                          <p:spTgt spid="7">
                                            <p:txEl>
                                              <p:pRg st="0" end="0"/>
                                            </p:txEl>
                                          </p:spTgt>
                                        </p:tgtEl>
                                      </p:cBhvr>
                                    </p:animEffect>
                                    <p:anim calcmode="lin" valueType="num">
                                      <p:cBhvr>
                                        <p:cTn id="32" dur="2000" fill="hold"/>
                                        <p:tgtEl>
                                          <p:spTgt spid="7">
                                            <p:txEl>
                                              <p:pRg st="0" end="0"/>
                                            </p:txEl>
                                          </p:spTgt>
                                        </p:tgtEl>
                                        <p:attrNameLst>
                                          <p:attrName>style.rotation</p:attrName>
                                        </p:attrNameLst>
                                      </p:cBhvr>
                                      <p:tavLst>
                                        <p:tav tm="0">
                                          <p:val>
                                            <p:fltVal val="720"/>
                                          </p:val>
                                        </p:tav>
                                        <p:tav tm="100000">
                                          <p:val>
                                            <p:fltVal val="0"/>
                                          </p:val>
                                        </p:tav>
                                      </p:tavLst>
                                    </p:anim>
                                    <p:anim calcmode="lin" valueType="num">
                                      <p:cBhvr>
                                        <p:cTn id="33" dur="2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34" dur="2000" fill="hold"/>
                                        <p:tgtEl>
                                          <p:spTgt spid="7">
                                            <p:txEl>
                                              <p:pRg st="0" end="0"/>
                                            </p:txEl>
                                          </p:spTgt>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2000"/>
                                        <p:tgtEl>
                                          <p:spTgt spid="7">
                                            <p:txEl>
                                              <p:pRg st="1" end="1"/>
                                            </p:txEl>
                                          </p:spTgt>
                                        </p:tgtEl>
                                      </p:cBhvr>
                                    </p:animEffect>
                                    <p:anim calcmode="lin" valueType="num">
                                      <p:cBhvr>
                                        <p:cTn id="38" dur="2000" fill="hold"/>
                                        <p:tgtEl>
                                          <p:spTgt spid="7">
                                            <p:txEl>
                                              <p:pRg st="1" end="1"/>
                                            </p:txEl>
                                          </p:spTgt>
                                        </p:tgtEl>
                                        <p:attrNameLst>
                                          <p:attrName>style.rotation</p:attrName>
                                        </p:attrNameLst>
                                      </p:cBhvr>
                                      <p:tavLst>
                                        <p:tav tm="0">
                                          <p:val>
                                            <p:fltVal val="720"/>
                                          </p:val>
                                        </p:tav>
                                        <p:tav tm="100000">
                                          <p:val>
                                            <p:fltVal val="0"/>
                                          </p:val>
                                        </p:tav>
                                      </p:tavLst>
                                    </p:anim>
                                    <p:anim calcmode="lin" valueType="num">
                                      <p:cBhvr>
                                        <p:cTn id="39" dur="2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40" dur="2000" fill="hold"/>
                                        <p:tgtEl>
                                          <p:spTgt spid="7">
                                            <p:txEl>
                                              <p:pRg st="1" end="1"/>
                                            </p:txEl>
                                          </p:spTgt>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fade">
                                      <p:cBhvr>
                                        <p:cTn id="43" dur="2000"/>
                                        <p:tgtEl>
                                          <p:spTgt spid="7">
                                            <p:txEl>
                                              <p:pRg st="2" end="2"/>
                                            </p:txEl>
                                          </p:spTgt>
                                        </p:tgtEl>
                                      </p:cBhvr>
                                    </p:animEffect>
                                    <p:anim calcmode="lin" valueType="num">
                                      <p:cBhvr>
                                        <p:cTn id="44" dur="2000" fill="hold"/>
                                        <p:tgtEl>
                                          <p:spTgt spid="7">
                                            <p:txEl>
                                              <p:pRg st="2" end="2"/>
                                            </p:txEl>
                                          </p:spTgt>
                                        </p:tgtEl>
                                        <p:attrNameLst>
                                          <p:attrName>style.rotation</p:attrName>
                                        </p:attrNameLst>
                                      </p:cBhvr>
                                      <p:tavLst>
                                        <p:tav tm="0">
                                          <p:val>
                                            <p:fltVal val="720"/>
                                          </p:val>
                                        </p:tav>
                                        <p:tav tm="100000">
                                          <p:val>
                                            <p:fltVal val="0"/>
                                          </p:val>
                                        </p:tav>
                                      </p:tavLst>
                                    </p:anim>
                                    <p:anim calcmode="lin" valueType="num">
                                      <p:cBhvr>
                                        <p:cTn id="45" dur="2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46" dur="2000" fill="hold"/>
                                        <p:tgtEl>
                                          <p:spTgt spid="7">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1609725"/>
            <a:ext cx="283845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25400"/>
            <a:ext cx="8110425" cy="1938992"/>
          </a:xfrm>
          <a:prstGeom prst="rect">
            <a:avLst/>
          </a:prstGeom>
          <a:noFill/>
        </p:spPr>
        <p:txBody>
          <a:bodyPr wrap="none" lIns="91440" tIns="45720" rIns="91440" bIns="45720">
            <a:spAutoFit/>
          </a:bodyPr>
          <a:lstStyle/>
          <a:p>
            <a:pPr algn="ctr"/>
            <a:r>
              <a:rPr lang="en-US" sz="6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5">
                      <a:satMod val="175000"/>
                      <a:alpha val="40000"/>
                    </a:schemeClr>
                  </a:glow>
                  <a:outerShdw blurRad="50800" dist="38100" dir="2700000" algn="tl" rotWithShape="0">
                    <a:prstClr val="black">
                      <a:alpha val="40000"/>
                    </a:prstClr>
                  </a:outerShdw>
                  <a:reflection blurRad="6350" stA="55000" endA="300" endPos="45500" dir="5400000" sy="-100000" algn="bl" rotWithShape="0"/>
                </a:effectLst>
              </a:rPr>
              <a:t>Ranging   rods     and </a:t>
            </a:r>
          </a:p>
          <a:p>
            <a:pPr algn="ctr"/>
            <a:r>
              <a:rPr lang="en-US" sz="6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5">
                      <a:satMod val="175000"/>
                      <a:alpha val="40000"/>
                    </a:schemeClr>
                  </a:glow>
                  <a:outerShdw blurRad="50800" dist="38100" dir="2700000" algn="tl" rotWithShape="0">
                    <a:prstClr val="black">
                      <a:alpha val="40000"/>
                    </a:prstClr>
                  </a:outerShdw>
                  <a:reflection blurRad="6350" stA="55000" endA="300" endPos="45500" dir="5400000" sy="-100000" algn="bl" rotWithShape="0"/>
                </a:effectLst>
              </a:rPr>
              <a:t>Offset   rods</a:t>
            </a:r>
            <a:endParaRPr lang="en-US" sz="6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5">
                    <a:satMod val="175000"/>
                    <a:alpha val="40000"/>
                  </a:schemeClr>
                </a:glow>
                <a:outerShdw blurRad="50800" dist="38100" dir="2700000" algn="tl" rotWithShape="0">
                  <a:prstClr val="black">
                    <a:alpha val="40000"/>
                  </a:prstClr>
                </a:outerShdw>
                <a:reflection blurRad="6350" stA="55000" endA="300" endPos="45500" dir="5400000" sy="-100000" algn="bl" rotWithShape="0"/>
              </a:effectLst>
            </a:endParaRPr>
          </a:p>
        </p:txBody>
      </p:sp>
      <p:sp>
        <p:nvSpPr>
          <p:cNvPr id="3" name="Title 2"/>
          <p:cNvSpPr>
            <a:spLocks noGrp="1"/>
          </p:cNvSpPr>
          <p:nvPr>
            <p:ph type="title"/>
          </p:nvPr>
        </p:nvSpPr>
        <p:spPr>
          <a:xfrm>
            <a:off x="-76200" y="4419600"/>
            <a:ext cx="8229600" cy="1143000"/>
          </a:xfrm>
        </p:spPr>
        <p:txBody>
          <a:bodyPr>
            <a:noAutofit/>
          </a:bodyPr>
          <a:lstStyle/>
          <a:p>
            <a:r>
              <a:rPr lang="en-US" sz="2000" b="1" i="1" dirty="0" smtClean="0"/>
              <a:t>They are painted </a:t>
            </a:r>
            <a:r>
              <a:rPr lang="en-US" sz="2000" b="1" i="1" dirty="0" smtClean="0">
                <a:solidFill>
                  <a:schemeClr val="accent6">
                    <a:lumMod val="50000"/>
                  </a:schemeClr>
                </a:solidFill>
              </a:rPr>
              <a:t>with black and </a:t>
            </a:r>
            <a:br>
              <a:rPr lang="en-US" sz="2000" b="1" i="1" dirty="0" smtClean="0">
                <a:solidFill>
                  <a:schemeClr val="accent6">
                    <a:lumMod val="50000"/>
                  </a:schemeClr>
                </a:solidFill>
              </a:rPr>
            </a:br>
            <a:r>
              <a:rPr lang="en-US" sz="2000" b="1" i="1" dirty="0" smtClean="0">
                <a:solidFill>
                  <a:schemeClr val="accent6">
                    <a:lumMod val="50000"/>
                  </a:schemeClr>
                </a:solidFill>
              </a:rPr>
              <a:t>white or red and white</a:t>
            </a:r>
            <a:r>
              <a:rPr lang="en-US" sz="2000" b="1" i="1" dirty="0" smtClean="0"/>
              <a:t> colors</a:t>
            </a:r>
            <a:br>
              <a:rPr lang="en-US" sz="2000" b="1" i="1" dirty="0" smtClean="0"/>
            </a:br>
            <a:r>
              <a:rPr lang="en-US" sz="2000" b="1" i="1" dirty="0" smtClean="0"/>
              <a:t> with length of each equalizing 20 cm.</a:t>
            </a:r>
            <a:br>
              <a:rPr lang="en-US" sz="2000" b="1" i="1" dirty="0" smtClean="0"/>
            </a:br>
            <a:r>
              <a:rPr lang="en-US" sz="2000" b="1" i="1" dirty="0" smtClean="0"/>
              <a:t>The location of any survey station</a:t>
            </a:r>
            <a:br>
              <a:rPr lang="en-US" sz="2000" b="1" i="1" dirty="0" smtClean="0"/>
            </a:br>
            <a:r>
              <a:rPr lang="en-US" sz="2000" b="1" i="1" dirty="0" smtClean="0"/>
              <a:t> can be known from long distances </a:t>
            </a:r>
            <a:br>
              <a:rPr lang="en-US" sz="2000" b="1" i="1" dirty="0" smtClean="0"/>
            </a:br>
            <a:r>
              <a:rPr lang="en-US" sz="2000" b="1" i="1" dirty="0" smtClean="0"/>
              <a:t>only by means of ranging rods. If the distance is</a:t>
            </a:r>
            <a:br>
              <a:rPr lang="en-US" sz="2000" b="1" i="1" dirty="0" smtClean="0"/>
            </a:br>
            <a:r>
              <a:rPr lang="en-US" sz="2000" b="1" i="1" dirty="0" smtClean="0"/>
              <a:t> too long, a rod of length 4 to 6 m is used </a:t>
            </a:r>
            <a:br>
              <a:rPr lang="en-US" sz="2000" b="1" i="1" dirty="0" smtClean="0"/>
            </a:br>
            <a:r>
              <a:rPr lang="en-US" sz="2000" b="1" i="1" dirty="0" smtClean="0"/>
              <a:t>and is called </a:t>
            </a:r>
            <a:r>
              <a:rPr lang="en-US" sz="2000" b="1" i="1" dirty="0" smtClean="0">
                <a:solidFill>
                  <a:schemeClr val="accent6">
                    <a:lumMod val="50000"/>
                  </a:schemeClr>
                </a:solidFill>
              </a:rPr>
              <a:t>ranging pole.</a:t>
            </a:r>
            <a:r>
              <a:rPr lang="en-US" sz="2000" b="1" i="1" dirty="0">
                <a:solidFill>
                  <a:schemeClr val="accent6">
                    <a:lumMod val="50000"/>
                  </a:schemeClr>
                </a:solidFill>
              </a:rPr>
              <a:t/>
            </a:r>
            <a:br>
              <a:rPr lang="en-US" sz="2000" b="1" i="1" dirty="0">
                <a:solidFill>
                  <a:schemeClr val="accent6">
                    <a:lumMod val="50000"/>
                  </a:schemeClr>
                </a:solidFill>
              </a:rPr>
            </a:br>
            <a:r>
              <a:rPr lang="en-US" sz="2000" b="1" i="1" dirty="0" smtClean="0"/>
              <a:t>The offset rods are same as ranging rods </a:t>
            </a:r>
            <a:br>
              <a:rPr lang="en-US" sz="2000" b="1" i="1" dirty="0" smtClean="0"/>
            </a:br>
            <a:r>
              <a:rPr lang="en-US" sz="2000" b="1" i="1" dirty="0" smtClean="0"/>
              <a:t>but instead of the flag, a hook is provided </a:t>
            </a:r>
            <a:br>
              <a:rPr lang="en-US" sz="2000" b="1" i="1" dirty="0" smtClean="0"/>
            </a:br>
            <a:r>
              <a:rPr lang="en-US" sz="2000" b="1" i="1" dirty="0" smtClean="0"/>
              <a:t>at top for pushing or pulling the chain.</a:t>
            </a:r>
            <a:br>
              <a:rPr lang="en-US" sz="2000" b="1" i="1" dirty="0" smtClean="0"/>
            </a:br>
            <a:r>
              <a:rPr lang="en-US" sz="2000" b="1" i="1" dirty="0" smtClean="0">
                <a:solidFill>
                  <a:srgbClr val="FF0000"/>
                </a:solidFill>
              </a:rPr>
              <a:t>It is used for measuring small offsets</a:t>
            </a:r>
            <a:r>
              <a:rPr lang="en-US" sz="2000" i="1" dirty="0" smtClean="0">
                <a:solidFill>
                  <a:schemeClr val="accent2">
                    <a:lumMod val="75000"/>
                  </a:schemeClr>
                </a:solidFill>
              </a:rPr>
              <a:t>.</a:t>
            </a:r>
            <a:r>
              <a:rPr lang="en-US" sz="2000" dirty="0" smtClean="0"/>
              <a:t/>
            </a:r>
            <a:br>
              <a:rPr lang="en-US" sz="2000" dirty="0" smtClean="0"/>
            </a:br>
            <a:r>
              <a:rPr lang="en-US" sz="2000" dirty="0" smtClean="0"/>
              <a:t> </a:t>
            </a:r>
            <a:endParaRPr lang="en-US" sz="2000" dirty="0"/>
          </a:p>
        </p:txBody>
      </p:sp>
      <p:sp>
        <p:nvSpPr>
          <p:cNvPr id="4" name="TextBox 3"/>
          <p:cNvSpPr txBox="1"/>
          <p:nvPr/>
        </p:nvSpPr>
        <p:spPr>
          <a:xfrm>
            <a:off x="2286000" y="1933136"/>
            <a:ext cx="4400550" cy="646331"/>
          </a:xfrm>
          <a:prstGeom prst="rect">
            <a:avLst/>
          </a:prstGeom>
          <a:noFill/>
        </p:spPr>
        <p:txBody>
          <a:bodyPr wrap="square" rtlCol="0">
            <a:spAutoFit/>
          </a:bodyPr>
          <a:lstStyle/>
          <a:p>
            <a:r>
              <a:rPr lang="en-US" dirty="0" smtClean="0">
                <a:latin typeface="Baskerville Old Face" panose="02020602080505020303" pitchFamily="18" charset="0"/>
              </a:rPr>
              <a:t>Ranging rods have a length of either 2 m or 3 m, the 2 m length being more common.</a:t>
            </a:r>
            <a:endParaRPr lang="en-US" dirty="0">
              <a:latin typeface="Baskerville Old Face" panose="02020602080505020303" pitchFamily="18" charset="0"/>
            </a:endParaRPr>
          </a:p>
        </p:txBody>
      </p:sp>
      <p:sp>
        <p:nvSpPr>
          <p:cNvPr id="5" name="TextBox 4"/>
          <p:cNvSpPr txBox="1"/>
          <p:nvPr/>
        </p:nvSpPr>
        <p:spPr>
          <a:xfrm>
            <a:off x="3200400" y="2578099"/>
            <a:ext cx="3276600" cy="369332"/>
          </a:xfrm>
          <a:prstGeom prst="rect">
            <a:avLst/>
          </a:prstGeom>
          <a:noFill/>
        </p:spPr>
        <p:txBody>
          <a:bodyPr wrap="square" rtlCol="0">
            <a:spAutoFit/>
          </a:bodyPr>
          <a:lstStyle/>
          <a:p>
            <a:r>
              <a:rPr lang="en-US" b="1" u="sng" dirty="0" smtClean="0">
                <a:latin typeface="Arial" panose="020B0604020202020204" pitchFamily="34" charset="0"/>
                <a:cs typeface="Arial" panose="020B0604020202020204" pitchFamily="34" charset="0"/>
              </a:rPr>
              <a:t>Ranging rods </a:t>
            </a:r>
            <a:endParaRPr lang="en-US"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90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barn(inVertic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edge">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0119318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549237" y="3505200"/>
            <a:ext cx="1969322" cy="923330"/>
          </a:xfrm>
          <a:prstGeom prst="rect">
            <a:avLst/>
          </a:prstGeom>
          <a:noFill/>
        </p:spPr>
        <p:txBody>
          <a:bodyPr wrap="none" lIns="91440" tIns="45720" rIns="91440" bIns="45720">
            <a:spAutoFit/>
          </a:bodyPr>
          <a:lstStyle/>
          <a:p>
            <a:pPr algn="ctr"/>
            <a:r>
              <a:rPr lang="en-US" sz="5400" b="1" u="sng"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Tapes</a:t>
            </a: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6" name="Picture 4" descr="http://www.wickes.co.uk/content/ebiz/wickes/invt/600719/General-Purpose-Cloth-Tape_lar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1600" y="2173931"/>
            <a:ext cx="1981200" cy="14522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image.made-in-china.com/2f0j00ysvEbVSGAfqc/Cross-Fiberglass-Tape-Jlw-306-Glass-Fibre-Adhesive-Tape-High-Strength-Tape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5200" y="2102196"/>
            <a:ext cx="1987959"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cdn.dickblick.com/items/230/92/23092-group-1-3ww-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83658" y="2102196"/>
            <a:ext cx="1905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prc68.com/I/Images/Meas25FtTap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0" y="4331395"/>
            <a:ext cx="2209800" cy="15404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surveyequipment.com/images/fisco_pace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76800" y="4330700"/>
            <a:ext cx="2139542" cy="161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1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graphicEl>
                                              <a:dgm id="{5D03BED6-2909-4540-A8A1-2DCBAD6B1714}"/>
                                            </p:graphicEl>
                                          </p:spTgt>
                                        </p:tgtEl>
                                        <p:attrNameLst>
                                          <p:attrName>style.visibility</p:attrName>
                                        </p:attrNameLst>
                                      </p:cBhvr>
                                      <p:to>
                                        <p:strVal val="visible"/>
                                      </p:to>
                                    </p:set>
                                    <p:animScale>
                                      <p:cBhvr>
                                        <p:cTn id="7" dur="1000" decel="50000" fill="hold">
                                          <p:stCondLst>
                                            <p:cond delay="0"/>
                                          </p:stCondLst>
                                        </p:cTn>
                                        <p:tgtEl>
                                          <p:spTgt spid="3">
                                            <p:graphicEl>
                                              <a:dgm id="{5D03BED6-2909-4540-A8A1-2DCBAD6B1714}"/>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graphicEl>
                                              <a:dgm id="{5D03BED6-2909-4540-A8A1-2DCBAD6B1714}"/>
                                            </p:graphicEl>
                                          </p:spTgt>
                                        </p:tgtEl>
                                        <p:attrNameLst>
                                          <p:attrName>ppt_x</p:attrName>
                                          <p:attrName>ppt_y</p:attrName>
                                        </p:attrNameLst>
                                      </p:cBhvr>
                                    </p:animMotion>
                                    <p:animEffect transition="in" filter="fade">
                                      <p:cBhvr>
                                        <p:cTn id="9" dur="1000"/>
                                        <p:tgtEl>
                                          <p:spTgt spid="3">
                                            <p:graphicEl>
                                              <a:dgm id="{5D03BED6-2909-4540-A8A1-2DCBAD6B1714}"/>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
                                            <p:graphicEl>
                                              <a:dgm id="{21EF5F9C-324F-4001-BE2B-532534FAC501}"/>
                                            </p:graphicEl>
                                          </p:spTgt>
                                        </p:tgtEl>
                                        <p:attrNameLst>
                                          <p:attrName>style.visibility</p:attrName>
                                        </p:attrNameLst>
                                      </p:cBhvr>
                                      <p:to>
                                        <p:strVal val="visible"/>
                                      </p:to>
                                    </p:set>
                                    <p:animScale>
                                      <p:cBhvr>
                                        <p:cTn id="14" dur="1000" decel="50000" fill="hold">
                                          <p:stCondLst>
                                            <p:cond delay="0"/>
                                          </p:stCondLst>
                                        </p:cTn>
                                        <p:tgtEl>
                                          <p:spTgt spid="3">
                                            <p:graphicEl>
                                              <a:dgm id="{21EF5F9C-324F-4001-BE2B-532534FAC501}"/>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graphicEl>
                                              <a:dgm id="{21EF5F9C-324F-4001-BE2B-532534FAC501}"/>
                                            </p:graphicEl>
                                          </p:spTgt>
                                        </p:tgtEl>
                                        <p:attrNameLst>
                                          <p:attrName>ppt_x</p:attrName>
                                          <p:attrName>ppt_y</p:attrName>
                                        </p:attrNameLst>
                                      </p:cBhvr>
                                    </p:animMotion>
                                    <p:animEffect transition="in" filter="fade">
                                      <p:cBhvr>
                                        <p:cTn id="16" dur="1000"/>
                                        <p:tgtEl>
                                          <p:spTgt spid="3">
                                            <p:graphicEl>
                                              <a:dgm id="{21EF5F9C-324F-4001-BE2B-532534FAC501}"/>
                                            </p:graphicEl>
                                          </p:spTgt>
                                        </p:tgtEl>
                                      </p:cBhvr>
                                    </p:animEffect>
                                  </p:childTnLst>
                                </p:cTn>
                              </p:par>
                              <p:par>
                                <p:cTn id="17" presetID="52" presetClass="entr" presetSubtype="0" fill="hold" grpId="0" nodeType="withEffect">
                                  <p:stCondLst>
                                    <p:cond delay="0"/>
                                  </p:stCondLst>
                                  <p:childTnLst>
                                    <p:set>
                                      <p:cBhvr>
                                        <p:cTn id="18" dur="1" fill="hold">
                                          <p:stCondLst>
                                            <p:cond delay="0"/>
                                          </p:stCondLst>
                                        </p:cTn>
                                        <p:tgtEl>
                                          <p:spTgt spid="3">
                                            <p:graphicEl>
                                              <a:dgm id="{AB90B124-DC30-4A27-9A4B-693197BA24A1}"/>
                                            </p:graphicEl>
                                          </p:spTgt>
                                        </p:tgtEl>
                                        <p:attrNameLst>
                                          <p:attrName>style.visibility</p:attrName>
                                        </p:attrNameLst>
                                      </p:cBhvr>
                                      <p:to>
                                        <p:strVal val="visible"/>
                                      </p:to>
                                    </p:set>
                                    <p:animScale>
                                      <p:cBhvr>
                                        <p:cTn id="19" dur="1000" decel="50000" fill="hold">
                                          <p:stCondLst>
                                            <p:cond delay="0"/>
                                          </p:stCondLst>
                                        </p:cTn>
                                        <p:tgtEl>
                                          <p:spTgt spid="3">
                                            <p:graphicEl>
                                              <a:dgm id="{AB90B124-DC30-4A27-9A4B-693197BA24A1}"/>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graphicEl>
                                              <a:dgm id="{AB90B124-DC30-4A27-9A4B-693197BA24A1}"/>
                                            </p:graphicEl>
                                          </p:spTgt>
                                        </p:tgtEl>
                                        <p:attrNameLst>
                                          <p:attrName>ppt_x</p:attrName>
                                          <p:attrName>ppt_y</p:attrName>
                                        </p:attrNameLst>
                                      </p:cBhvr>
                                    </p:animMotion>
                                    <p:animEffect transition="in" filter="fade">
                                      <p:cBhvr>
                                        <p:cTn id="21" dur="1000"/>
                                        <p:tgtEl>
                                          <p:spTgt spid="3">
                                            <p:graphicEl>
                                              <a:dgm id="{AB90B124-DC30-4A27-9A4B-693197BA24A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3">
                                            <p:graphicEl>
                                              <a:dgm id="{685A744A-C71D-493C-959B-5F8852BF2A6D}"/>
                                            </p:graphicEl>
                                          </p:spTgt>
                                        </p:tgtEl>
                                        <p:attrNameLst>
                                          <p:attrName>style.visibility</p:attrName>
                                        </p:attrNameLst>
                                      </p:cBhvr>
                                      <p:to>
                                        <p:strVal val="visible"/>
                                      </p:to>
                                    </p:set>
                                    <p:animScale>
                                      <p:cBhvr>
                                        <p:cTn id="26" dur="1000" decel="50000" fill="hold">
                                          <p:stCondLst>
                                            <p:cond delay="0"/>
                                          </p:stCondLst>
                                        </p:cTn>
                                        <p:tgtEl>
                                          <p:spTgt spid="3">
                                            <p:graphicEl>
                                              <a:dgm id="{685A744A-C71D-493C-959B-5F8852BF2A6D}"/>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3">
                                            <p:graphicEl>
                                              <a:dgm id="{685A744A-C71D-493C-959B-5F8852BF2A6D}"/>
                                            </p:graphicEl>
                                          </p:spTgt>
                                        </p:tgtEl>
                                        <p:attrNameLst>
                                          <p:attrName>ppt_x</p:attrName>
                                          <p:attrName>ppt_y</p:attrName>
                                        </p:attrNameLst>
                                      </p:cBhvr>
                                    </p:animMotion>
                                    <p:animEffect transition="in" filter="fade">
                                      <p:cBhvr>
                                        <p:cTn id="28" dur="1000"/>
                                        <p:tgtEl>
                                          <p:spTgt spid="3">
                                            <p:graphicEl>
                                              <a:dgm id="{685A744A-C71D-493C-959B-5F8852BF2A6D}"/>
                                            </p:graphicEl>
                                          </p:spTgt>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3">
                                            <p:graphicEl>
                                              <a:dgm id="{E044EE32-2D9B-4CE3-B837-AC5D4F5C2160}"/>
                                            </p:graphicEl>
                                          </p:spTgt>
                                        </p:tgtEl>
                                        <p:attrNameLst>
                                          <p:attrName>style.visibility</p:attrName>
                                        </p:attrNameLst>
                                      </p:cBhvr>
                                      <p:to>
                                        <p:strVal val="visible"/>
                                      </p:to>
                                    </p:set>
                                    <p:animScale>
                                      <p:cBhvr>
                                        <p:cTn id="31" dur="1000" decel="50000" fill="hold">
                                          <p:stCondLst>
                                            <p:cond delay="0"/>
                                          </p:stCondLst>
                                        </p:cTn>
                                        <p:tgtEl>
                                          <p:spTgt spid="3">
                                            <p:graphicEl>
                                              <a:dgm id="{E044EE32-2D9B-4CE3-B837-AC5D4F5C2160}"/>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
                                            <p:graphicEl>
                                              <a:dgm id="{E044EE32-2D9B-4CE3-B837-AC5D4F5C2160}"/>
                                            </p:graphicEl>
                                          </p:spTgt>
                                        </p:tgtEl>
                                        <p:attrNameLst>
                                          <p:attrName>ppt_x</p:attrName>
                                          <p:attrName>ppt_y</p:attrName>
                                        </p:attrNameLst>
                                      </p:cBhvr>
                                    </p:animMotion>
                                    <p:animEffect transition="in" filter="fade">
                                      <p:cBhvr>
                                        <p:cTn id="33" dur="1000"/>
                                        <p:tgtEl>
                                          <p:spTgt spid="3">
                                            <p:graphicEl>
                                              <a:dgm id="{E044EE32-2D9B-4CE3-B837-AC5D4F5C216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grpId="0" nodeType="clickEffect">
                                  <p:stCondLst>
                                    <p:cond delay="0"/>
                                  </p:stCondLst>
                                  <p:childTnLst>
                                    <p:set>
                                      <p:cBhvr>
                                        <p:cTn id="37" dur="1" fill="hold">
                                          <p:stCondLst>
                                            <p:cond delay="0"/>
                                          </p:stCondLst>
                                        </p:cTn>
                                        <p:tgtEl>
                                          <p:spTgt spid="3">
                                            <p:graphicEl>
                                              <a:dgm id="{B6B931BD-29F3-4B41-821A-FD1E7ED8DC76}"/>
                                            </p:graphicEl>
                                          </p:spTgt>
                                        </p:tgtEl>
                                        <p:attrNameLst>
                                          <p:attrName>style.visibility</p:attrName>
                                        </p:attrNameLst>
                                      </p:cBhvr>
                                      <p:to>
                                        <p:strVal val="visible"/>
                                      </p:to>
                                    </p:set>
                                    <p:animScale>
                                      <p:cBhvr>
                                        <p:cTn id="38" dur="1000" decel="50000" fill="hold">
                                          <p:stCondLst>
                                            <p:cond delay="0"/>
                                          </p:stCondLst>
                                        </p:cTn>
                                        <p:tgtEl>
                                          <p:spTgt spid="3">
                                            <p:graphicEl>
                                              <a:dgm id="{B6B931BD-29F3-4B41-821A-FD1E7ED8DC76}"/>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3">
                                            <p:graphicEl>
                                              <a:dgm id="{B6B931BD-29F3-4B41-821A-FD1E7ED8DC76}"/>
                                            </p:graphicEl>
                                          </p:spTgt>
                                        </p:tgtEl>
                                        <p:attrNameLst>
                                          <p:attrName>ppt_x</p:attrName>
                                          <p:attrName>ppt_y</p:attrName>
                                        </p:attrNameLst>
                                      </p:cBhvr>
                                    </p:animMotion>
                                    <p:animEffect transition="in" filter="fade">
                                      <p:cBhvr>
                                        <p:cTn id="40" dur="1000"/>
                                        <p:tgtEl>
                                          <p:spTgt spid="3">
                                            <p:graphicEl>
                                              <a:dgm id="{B6B931BD-29F3-4B41-821A-FD1E7ED8DC76}"/>
                                            </p:graphicEl>
                                          </p:spTgt>
                                        </p:tgtEl>
                                      </p:cBhvr>
                                    </p:animEffect>
                                  </p:childTnLst>
                                </p:cTn>
                              </p:par>
                              <p:par>
                                <p:cTn id="41" presetID="52" presetClass="entr" presetSubtype="0" fill="hold" grpId="0" nodeType="withEffect">
                                  <p:stCondLst>
                                    <p:cond delay="0"/>
                                  </p:stCondLst>
                                  <p:childTnLst>
                                    <p:set>
                                      <p:cBhvr>
                                        <p:cTn id="42" dur="1" fill="hold">
                                          <p:stCondLst>
                                            <p:cond delay="0"/>
                                          </p:stCondLst>
                                        </p:cTn>
                                        <p:tgtEl>
                                          <p:spTgt spid="3">
                                            <p:graphicEl>
                                              <a:dgm id="{5BFDAC5C-2250-48A2-BB4D-9E68B64D0536}"/>
                                            </p:graphicEl>
                                          </p:spTgt>
                                        </p:tgtEl>
                                        <p:attrNameLst>
                                          <p:attrName>style.visibility</p:attrName>
                                        </p:attrNameLst>
                                      </p:cBhvr>
                                      <p:to>
                                        <p:strVal val="visible"/>
                                      </p:to>
                                    </p:set>
                                    <p:animScale>
                                      <p:cBhvr>
                                        <p:cTn id="43" dur="1000" decel="50000" fill="hold">
                                          <p:stCondLst>
                                            <p:cond delay="0"/>
                                          </p:stCondLst>
                                        </p:cTn>
                                        <p:tgtEl>
                                          <p:spTgt spid="3">
                                            <p:graphicEl>
                                              <a:dgm id="{5BFDAC5C-2250-48A2-BB4D-9E68B64D0536}"/>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3">
                                            <p:graphicEl>
                                              <a:dgm id="{5BFDAC5C-2250-48A2-BB4D-9E68B64D0536}"/>
                                            </p:graphicEl>
                                          </p:spTgt>
                                        </p:tgtEl>
                                        <p:attrNameLst>
                                          <p:attrName>ppt_x</p:attrName>
                                          <p:attrName>ppt_y</p:attrName>
                                        </p:attrNameLst>
                                      </p:cBhvr>
                                    </p:animMotion>
                                    <p:animEffect transition="in" filter="fade">
                                      <p:cBhvr>
                                        <p:cTn id="45" dur="1000"/>
                                        <p:tgtEl>
                                          <p:spTgt spid="3">
                                            <p:graphicEl>
                                              <a:dgm id="{5BFDAC5C-2250-48A2-BB4D-9E68B64D053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grpId="0" nodeType="clickEffect">
                                  <p:stCondLst>
                                    <p:cond delay="0"/>
                                  </p:stCondLst>
                                  <p:childTnLst>
                                    <p:set>
                                      <p:cBhvr>
                                        <p:cTn id="49" dur="1" fill="hold">
                                          <p:stCondLst>
                                            <p:cond delay="0"/>
                                          </p:stCondLst>
                                        </p:cTn>
                                        <p:tgtEl>
                                          <p:spTgt spid="3">
                                            <p:graphicEl>
                                              <a:dgm id="{0DEDEBC6-477A-491E-B3B8-87B59CF10B59}"/>
                                            </p:graphicEl>
                                          </p:spTgt>
                                        </p:tgtEl>
                                        <p:attrNameLst>
                                          <p:attrName>style.visibility</p:attrName>
                                        </p:attrNameLst>
                                      </p:cBhvr>
                                      <p:to>
                                        <p:strVal val="visible"/>
                                      </p:to>
                                    </p:set>
                                    <p:animScale>
                                      <p:cBhvr>
                                        <p:cTn id="50" dur="1000" decel="50000" fill="hold">
                                          <p:stCondLst>
                                            <p:cond delay="0"/>
                                          </p:stCondLst>
                                        </p:cTn>
                                        <p:tgtEl>
                                          <p:spTgt spid="3">
                                            <p:graphicEl>
                                              <a:dgm id="{0DEDEBC6-477A-491E-B3B8-87B59CF10B59}"/>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3">
                                            <p:graphicEl>
                                              <a:dgm id="{0DEDEBC6-477A-491E-B3B8-87B59CF10B59}"/>
                                            </p:graphicEl>
                                          </p:spTgt>
                                        </p:tgtEl>
                                        <p:attrNameLst>
                                          <p:attrName>ppt_x</p:attrName>
                                          <p:attrName>ppt_y</p:attrName>
                                        </p:attrNameLst>
                                      </p:cBhvr>
                                    </p:animMotion>
                                    <p:animEffect transition="in" filter="fade">
                                      <p:cBhvr>
                                        <p:cTn id="52" dur="1000"/>
                                        <p:tgtEl>
                                          <p:spTgt spid="3">
                                            <p:graphicEl>
                                              <a:dgm id="{0DEDEBC6-477A-491E-B3B8-87B59CF10B59}"/>
                                            </p:graphicEl>
                                          </p:spTgt>
                                        </p:tgtEl>
                                      </p:cBhvr>
                                    </p:animEffect>
                                  </p:childTnLst>
                                </p:cTn>
                              </p:par>
                              <p:par>
                                <p:cTn id="53" presetID="52" presetClass="entr" presetSubtype="0" fill="hold" grpId="0" nodeType="withEffect">
                                  <p:stCondLst>
                                    <p:cond delay="0"/>
                                  </p:stCondLst>
                                  <p:childTnLst>
                                    <p:set>
                                      <p:cBhvr>
                                        <p:cTn id="54" dur="1" fill="hold">
                                          <p:stCondLst>
                                            <p:cond delay="0"/>
                                          </p:stCondLst>
                                        </p:cTn>
                                        <p:tgtEl>
                                          <p:spTgt spid="3">
                                            <p:graphicEl>
                                              <a:dgm id="{5A9910AA-3E96-47B3-8E2A-E8338781319D}"/>
                                            </p:graphicEl>
                                          </p:spTgt>
                                        </p:tgtEl>
                                        <p:attrNameLst>
                                          <p:attrName>style.visibility</p:attrName>
                                        </p:attrNameLst>
                                      </p:cBhvr>
                                      <p:to>
                                        <p:strVal val="visible"/>
                                      </p:to>
                                    </p:set>
                                    <p:animScale>
                                      <p:cBhvr>
                                        <p:cTn id="55" dur="1000" decel="50000" fill="hold">
                                          <p:stCondLst>
                                            <p:cond delay="0"/>
                                          </p:stCondLst>
                                        </p:cTn>
                                        <p:tgtEl>
                                          <p:spTgt spid="3">
                                            <p:graphicEl>
                                              <a:dgm id="{5A9910AA-3E96-47B3-8E2A-E8338781319D}"/>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3">
                                            <p:graphicEl>
                                              <a:dgm id="{5A9910AA-3E96-47B3-8E2A-E8338781319D}"/>
                                            </p:graphicEl>
                                          </p:spTgt>
                                        </p:tgtEl>
                                        <p:attrNameLst>
                                          <p:attrName>ppt_x</p:attrName>
                                          <p:attrName>ppt_y</p:attrName>
                                        </p:attrNameLst>
                                      </p:cBhvr>
                                    </p:animMotion>
                                    <p:animEffect transition="in" filter="fade">
                                      <p:cBhvr>
                                        <p:cTn id="57" dur="1000"/>
                                        <p:tgtEl>
                                          <p:spTgt spid="3">
                                            <p:graphicEl>
                                              <a:dgm id="{5A9910AA-3E96-47B3-8E2A-E8338781319D}"/>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2" presetClass="entr" presetSubtype="0" fill="hold" grpId="0" nodeType="clickEffect">
                                  <p:stCondLst>
                                    <p:cond delay="0"/>
                                  </p:stCondLst>
                                  <p:childTnLst>
                                    <p:set>
                                      <p:cBhvr>
                                        <p:cTn id="61" dur="1" fill="hold">
                                          <p:stCondLst>
                                            <p:cond delay="0"/>
                                          </p:stCondLst>
                                        </p:cTn>
                                        <p:tgtEl>
                                          <p:spTgt spid="3">
                                            <p:graphicEl>
                                              <a:dgm id="{E633E092-A70B-4EB0-9CC8-D8CF1E5B638B}"/>
                                            </p:graphicEl>
                                          </p:spTgt>
                                        </p:tgtEl>
                                        <p:attrNameLst>
                                          <p:attrName>style.visibility</p:attrName>
                                        </p:attrNameLst>
                                      </p:cBhvr>
                                      <p:to>
                                        <p:strVal val="visible"/>
                                      </p:to>
                                    </p:set>
                                    <p:animScale>
                                      <p:cBhvr>
                                        <p:cTn id="62" dur="1000" decel="50000" fill="hold">
                                          <p:stCondLst>
                                            <p:cond delay="0"/>
                                          </p:stCondLst>
                                        </p:cTn>
                                        <p:tgtEl>
                                          <p:spTgt spid="3">
                                            <p:graphicEl>
                                              <a:dgm id="{E633E092-A70B-4EB0-9CC8-D8CF1E5B638B}"/>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3">
                                            <p:graphicEl>
                                              <a:dgm id="{E633E092-A70B-4EB0-9CC8-D8CF1E5B638B}"/>
                                            </p:graphicEl>
                                          </p:spTgt>
                                        </p:tgtEl>
                                        <p:attrNameLst>
                                          <p:attrName>ppt_x</p:attrName>
                                          <p:attrName>ppt_y</p:attrName>
                                        </p:attrNameLst>
                                      </p:cBhvr>
                                    </p:animMotion>
                                    <p:animEffect transition="in" filter="fade">
                                      <p:cBhvr>
                                        <p:cTn id="64" dur="1000"/>
                                        <p:tgtEl>
                                          <p:spTgt spid="3">
                                            <p:graphicEl>
                                              <a:dgm id="{E633E092-A70B-4EB0-9CC8-D8CF1E5B638B}"/>
                                            </p:graphicEl>
                                          </p:spTgt>
                                        </p:tgtEl>
                                      </p:cBhvr>
                                    </p:animEffect>
                                  </p:childTnLst>
                                </p:cTn>
                              </p:par>
                              <p:par>
                                <p:cTn id="65" presetID="52" presetClass="entr" presetSubtype="0" fill="hold" grpId="0" nodeType="withEffect">
                                  <p:stCondLst>
                                    <p:cond delay="0"/>
                                  </p:stCondLst>
                                  <p:childTnLst>
                                    <p:set>
                                      <p:cBhvr>
                                        <p:cTn id="66" dur="1" fill="hold">
                                          <p:stCondLst>
                                            <p:cond delay="0"/>
                                          </p:stCondLst>
                                        </p:cTn>
                                        <p:tgtEl>
                                          <p:spTgt spid="3">
                                            <p:graphicEl>
                                              <a:dgm id="{A5D81A50-FF31-4644-97A8-611E6FECF8E4}"/>
                                            </p:graphicEl>
                                          </p:spTgt>
                                        </p:tgtEl>
                                        <p:attrNameLst>
                                          <p:attrName>style.visibility</p:attrName>
                                        </p:attrNameLst>
                                      </p:cBhvr>
                                      <p:to>
                                        <p:strVal val="visible"/>
                                      </p:to>
                                    </p:set>
                                    <p:animScale>
                                      <p:cBhvr>
                                        <p:cTn id="67" dur="1000" decel="50000" fill="hold">
                                          <p:stCondLst>
                                            <p:cond delay="0"/>
                                          </p:stCondLst>
                                        </p:cTn>
                                        <p:tgtEl>
                                          <p:spTgt spid="3">
                                            <p:graphicEl>
                                              <a:dgm id="{A5D81A50-FF31-4644-97A8-611E6FECF8E4}"/>
                                            </p:graphic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3">
                                            <p:graphicEl>
                                              <a:dgm id="{A5D81A50-FF31-4644-97A8-611E6FECF8E4}"/>
                                            </p:graphicEl>
                                          </p:spTgt>
                                        </p:tgtEl>
                                        <p:attrNameLst>
                                          <p:attrName>ppt_x</p:attrName>
                                          <p:attrName>ppt_y</p:attrName>
                                        </p:attrNameLst>
                                      </p:cBhvr>
                                    </p:animMotion>
                                    <p:animEffect transition="in" filter="fade">
                                      <p:cBhvr>
                                        <p:cTn id="69" dur="1000"/>
                                        <p:tgtEl>
                                          <p:spTgt spid="3">
                                            <p:graphicEl>
                                              <a:dgm id="{A5D81A50-FF31-4644-97A8-611E6FECF8E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228600" y="228600"/>
            <a:ext cx="7772400" cy="3108543"/>
          </a:xfrm>
          <a:prstGeom prst="rect">
            <a:avLst/>
          </a:prstGeom>
          <a:noFill/>
        </p:spPr>
        <p:txBody>
          <a:bodyPr wrap="square" rtlCol="0">
            <a:spAutoFit/>
          </a:bodyPr>
          <a:lstStyle/>
          <a:p>
            <a:pPr algn="ctr"/>
            <a:r>
              <a:rPr lang="en-US" sz="2800" b="1" u="sng" dirty="0" smtClean="0">
                <a:latin typeface="Verdana" panose="020B0604030504040204" pitchFamily="34" charset="0"/>
                <a:ea typeface="Verdana" panose="020B0604030504040204" pitchFamily="34" charset="0"/>
                <a:cs typeface="Verdana" panose="020B0604030504040204" pitchFamily="34" charset="0"/>
              </a:rPr>
              <a:t>Cloth or linen Tape</a:t>
            </a:r>
            <a:r>
              <a:rPr lang="en-US" sz="2800" dirty="0" smtClean="0">
                <a:latin typeface="Verdana" panose="020B0604030504040204" pitchFamily="34" charset="0"/>
                <a:ea typeface="Verdana" panose="020B0604030504040204" pitchFamily="34" charset="0"/>
                <a:cs typeface="Verdana" panose="020B0604030504040204" pitchFamily="34" charset="0"/>
              </a:rPr>
              <a:t>:</a:t>
            </a:r>
          </a:p>
          <a:p>
            <a:r>
              <a:rPr lang="en-US" sz="2400" dirty="0" smtClean="0">
                <a:latin typeface="Verdana" panose="020B0604030504040204" pitchFamily="34" charset="0"/>
                <a:ea typeface="Verdana" panose="020B0604030504040204" pitchFamily="34" charset="0"/>
                <a:cs typeface="Verdana" panose="020B0604030504040204" pitchFamily="34" charset="0"/>
              </a:rPr>
              <a:t>Such a tape is made of closely </a:t>
            </a:r>
            <a:r>
              <a:rPr lang="en-US" sz="2400" dirty="0" smtClean="0">
                <a:latin typeface="Verdana" panose="020B0604030504040204" pitchFamily="34" charset="0"/>
                <a:ea typeface="Verdana" panose="020B0604030504040204" pitchFamily="34" charset="0"/>
                <a:cs typeface="Verdana" panose="020B0604030504040204" pitchFamily="34" charset="0"/>
              </a:rPr>
              <a:t>woven</a:t>
            </a:r>
          </a:p>
          <a:p>
            <a:r>
              <a:rPr lang="en-US" sz="2400" dirty="0" smtClean="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Verdana" panose="020B0604030504040204" pitchFamily="34" charset="0"/>
                <a:ea typeface="Verdana" panose="020B0604030504040204" pitchFamily="34" charset="0"/>
                <a:cs typeface="Verdana" panose="020B0604030504040204" pitchFamily="34" charset="0"/>
              </a:rPr>
              <a:t>linen and is varnished to </a:t>
            </a:r>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smtClean="0">
                <a:latin typeface="Verdana" panose="020B0604030504040204" pitchFamily="34" charset="0"/>
                <a:ea typeface="Verdana" panose="020B0604030504040204" pitchFamily="34" charset="0"/>
                <a:cs typeface="Verdana" panose="020B0604030504040204" pitchFamily="34" charset="0"/>
              </a:rPr>
              <a:t>resist </a:t>
            </a:r>
            <a:r>
              <a:rPr lang="en-US" sz="2400" dirty="0" smtClean="0">
                <a:latin typeface="Verdana" panose="020B0604030504040204" pitchFamily="34" charset="0"/>
                <a:ea typeface="Verdana" panose="020B0604030504040204" pitchFamily="34" charset="0"/>
                <a:cs typeface="Verdana" panose="020B0604030504040204" pitchFamily="34" charset="0"/>
              </a:rPr>
              <a:t>moisture.</a:t>
            </a:r>
          </a:p>
          <a:p>
            <a:r>
              <a:rPr lang="en-US" sz="2400" dirty="0" smtClean="0">
                <a:latin typeface="Verdana" panose="020B0604030504040204" pitchFamily="34" charset="0"/>
                <a:ea typeface="Verdana" panose="020B0604030504040204" pitchFamily="34" charset="0"/>
                <a:cs typeface="Verdana" panose="020B0604030504040204" pitchFamily="34" charset="0"/>
              </a:rPr>
              <a:t>It is 15 mm wide and available </a:t>
            </a:r>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smtClean="0">
                <a:latin typeface="Verdana" panose="020B0604030504040204" pitchFamily="34" charset="0"/>
                <a:ea typeface="Verdana" panose="020B0604030504040204" pitchFamily="34" charset="0"/>
                <a:cs typeface="Verdana" panose="020B0604030504040204" pitchFamily="34" charset="0"/>
              </a:rPr>
              <a:t>in </a:t>
            </a:r>
            <a:r>
              <a:rPr lang="en-US" sz="2400" dirty="0" smtClean="0">
                <a:latin typeface="Verdana" panose="020B0604030504040204" pitchFamily="34" charset="0"/>
                <a:ea typeface="Verdana" panose="020B0604030504040204" pitchFamily="34" charset="0"/>
                <a:cs typeface="Verdana" panose="020B0604030504040204" pitchFamily="34" charset="0"/>
              </a:rPr>
              <a:t>lengths of 10 and 15 m.</a:t>
            </a:r>
          </a:p>
          <a:p>
            <a:r>
              <a:rPr lang="en-US" sz="2400" dirty="0" smtClean="0">
                <a:latin typeface="Verdana" panose="020B0604030504040204" pitchFamily="34" charset="0"/>
                <a:ea typeface="Verdana" panose="020B0604030504040204" pitchFamily="34" charset="0"/>
                <a:cs typeface="Verdana" panose="020B0604030504040204" pitchFamily="34" charset="0"/>
              </a:rPr>
              <a:t>This is generally used for measuring </a:t>
            </a:r>
            <a:endParaRPr 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sz="2400" dirty="0" smtClean="0">
                <a:latin typeface="Verdana" panose="020B0604030504040204" pitchFamily="34" charset="0"/>
                <a:ea typeface="Verdana" panose="020B0604030504040204" pitchFamily="34" charset="0"/>
                <a:cs typeface="Verdana" panose="020B0604030504040204" pitchFamily="34" charset="0"/>
              </a:rPr>
              <a:t>offsets </a:t>
            </a:r>
            <a:r>
              <a:rPr lang="en-US" sz="2400" dirty="0" smtClean="0">
                <a:latin typeface="Verdana" panose="020B0604030504040204" pitchFamily="34" charset="0"/>
                <a:ea typeface="Verdana" panose="020B0604030504040204" pitchFamily="34" charset="0"/>
                <a:cs typeface="Verdana" panose="020B0604030504040204" pitchFamily="34" charset="0"/>
              </a:rPr>
              <a:t>and for ordinary works.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2438400" y="3657600"/>
            <a:ext cx="6858000" cy="3046988"/>
          </a:xfrm>
          <a:prstGeom prst="rect">
            <a:avLst/>
          </a:prstGeom>
          <a:noFill/>
        </p:spPr>
        <p:txBody>
          <a:bodyPr wrap="square" rtlCol="0">
            <a:spAutoFit/>
          </a:bodyPr>
          <a:lstStyle/>
          <a:p>
            <a:pPr algn="ctr"/>
            <a:r>
              <a:rPr lang="en-US" sz="2400" b="1" i="1" u="sng" dirty="0" smtClean="0"/>
              <a:t>Metallic Tape</a:t>
            </a:r>
            <a:r>
              <a:rPr lang="en-US" sz="2400" b="1" dirty="0" smtClean="0"/>
              <a:t>:</a:t>
            </a:r>
          </a:p>
          <a:p>
            <a:r>
              <a:rPr lang="en-US" sz="2400" b="1" dirty="0" smtClean="0"/>
              <a:t>When linen tape is rein forced with brass </a:t>
            </a:r>
          </a:p>
          <a:p>
            <a:r>
              <a:rPr lang="en-US" sz="2400" b="1" dirty="0" smtClean="0"/>
              <a:t>or copper wires to make it durable,</a:t>
            </a:r>
          </a:p>
          <a:p>
            <a:r>
              <a:rPr lang="en-US" sz="2400" b="1" dirty="0" smtClean="0"/>
              <a:t> then it is called a metallic tape.</a:t>
            </a:r>
          </a:p>
          <a:p>
            <a:r>
              <a:rPr lang="en-US" sz="2400" b="1" dirty="0" smtClean="0"/>
              <a:t>This tape is available in lengths of 15, 20 and 30 m.</a:t>
            </a:r>
          </a:p>
          <a:p>
            <a:r>
              <a:rPr lang="en-US" sz="2400" b="1" dirty="0" smtClean="0"/>
              <a:t>It is wound on a leather case with a brass handle at the end.</a:t>
            </a:r>
          </a:p>
          <a:p>
            <a:r>
              <a:rPr lang="en-US" sz="2400" b="1" dirty="0" smtClean="0"/>
              <a:t>It is commonly used for all survey works.</a:t>
            </a:r>
            <a:endParaRPr lang="en-US" sz="2400" b="1" dirty="0"/>
          </a:p>
        </p:txBody>
      </p:sp>
      <p:pic>
        <p:nvPicPr>
          <p:cNvPr id="4098" name="Picture 2" descr="http://ecx.images-amazon.com/images/I/31fgs3kqwHL._SX3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33400"/>
            <a:ext cx="2895600" cy="28037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keough-art.com/images/limited_edition_tomes/tome_passion/feltons/TapesJH&amp;S_R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700" y="380999"/>
            <a:ext cx="2908300" cy="31085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cdn.dickblick.com/items/230/92/23092-group-1-3ww-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489542"/>
            <a:ext cx="2425700" cy="336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91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right)">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500"/>
                                        <p:tgtEl>
                                          <p:spTgt spid="410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4102"/>
                                        </p:tgtEl>
                                        <p:attrNameLst>
                                          <p:attrName>style.visibility</p:attrName>
                                        </p:attrNameLst>
                                      </p:cBhvr>
                                      <p:to>
                                        <p:strVal val="visible"/>
                                      </p:to>
                                    </p:set>
                                    <p:animEffect transition="in" filter="circle(out)">
                                      <p:cBhvr>
                                        <p:cTn id="24" dur="2000"/>
                                        <p:tgtEl>
                                          <p:spTgt spid="410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77800" y="304800"/>
            <a:ext cx="8077200" cy="2800767"/>
          </a:xfrm>
          <a:prstGeom prst="rect">
            <a:avLst/>
          </a:prstGeom>
          <a:noFill/>
        </p:spPr>
        <p:txBody>
          <a:bodyPr wrap="square" rtlCol="0">
            <a:sp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                   </a:t>
            </a:r>
            <a:r>
              <a:rPr lang="en-US" sz="2800" dirty="0" smtClean="0">
                <a:latin typeface="Verdana" panose="020B0604030504040204" pitchFamily="34" charset="0"/>
                <a:ea typeface="Verdana" panose="020B0604030504040204" pitchFamily="34" charset="0"/>
                <a:cs typeface="Verdana" panose="020B0604030504040204" pitchFamily="34" charset="0"/>
              </a:rPr>
              <a:t> </a:t>
            </a:r>
            <a:r>
              <a:rPr lang="en-US" sz="2800" b="1" i="1" u="sng" dirty="0" smtClean="0">
                <a:latin typeface="Verdana" panose="020B0604030504040204" pitchFamily="34" charset="0"/>
                <a:ea typeface="Verdana" panose="020B0604030504040204" pitchFamily="34" charset="0"/>
                <a:cs typeface="Verdana" panose="020B0604030504040204" pitchFamily="34" charset="0"/>
              </a:rPr>
              <a:t>Invar Tapes</a:t>
            </a:r>
            <a:r>
              <a:rPr lang="en-US" sz="2800" dirty="0" smtClean="0">
                <a:latin typeface="Verdana" panose="020B0604030504040204" pitchFamily="34" charset="0"/>
                <a:ea typeface="Verdana" panose="020B0604030504040204" pitchFamily="34" charset="0"/>
                <a:cs typeface="Verdana" panose="020B0604030504040204" pitchFamily="34" charset="0"/>
              </a:rPr>
              <a:t>:</a:t>
            </a:r>
          </a:p>
          <a:p>
            <a:endParaRPr lang="en-US" sz="2800" dirty="0" smtClean="0">
              <a:latin typeface="Verdana" panose="020B0604030504040204" pitchFamily="34" charset="0"/>
              <a:ea typeface="Verdana" panose="020B0604030504040204" pitchFamily="34" charset="0"/>
              <a:cs typeface="Verdana" panose="020B0604030504040204" pitchFamily="34" charset="0"/>
            </a:endParaRPr>
          </a:p>
          <a:p>
            <a:r>
              <a:rPr lang="en-US" sz="2000" dirty="0" smtClean="0">
                <a:latin typeface="Verdana" panose="020B0604030504040204" pitchFamily="34" charset="0"/>
                <a:ea typeface="Verdana" panose="020B0604030504040204" pitchFamily="34" charset="0"/>
                <a:cs typeface="Verdana" panose="020B0604030504040204" pitchFamily="34" charset="0"/>
              </a:rPr>
              <a:t>They  are made of an alloy of steel (64%) and nickel (36%).</a:t>
            </a:r>
          </a:p>
          <a:p>
            <a:r>
              <a:rPr lang="en-US" sz="2000" dirty="0" smtClean="0">
                <a:latin typeface="Verdana" panose="020B0604030504040204" pitchFamily="34" charset="0"/>
                <a:ea typeface="Verdana" panose="020B0604030504040204" pitchFamily="34" charset="0"/>
                <a:cs typeface="Verdana" panose="020B0604030504040204" pitchFamily="34" charset="0"/>
              </a:rPr>
              <a:t>Its thermal coefficient is very low. Therefore, it is not affected by change of temperature. It is made in the form of a ribbon of width 6 mm and is available required. It is generally used in the triangulation survey conducted by the Survey of India Department.</a:t>
            </a:r>
          </a:p>
        </p:txBody>
      </p:sp>
      <p:pic>
        <p:nvPicPr>
          <p:cNvPr id="5122" name="Picture 2" descr="http://www.prc68.com/I/Images/Meas25FtT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33800"/>
            <a:ext cx="4114800" cy="28797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2.imimg.com/data2/QR/NT/MY-3319273/metal-wired-tape-15-meter-500x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3873500"/>
            <a:ext cx="4394200" cy="272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barn(outHorizontal)">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barn(inHorizontal)">
                                      <p:cBhvr>
                                        <p:cTn id="1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275" y="0"/>
            <a:ext cx="33750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ctrTitle"/>
          </p:nvPr>
        </p:nvSpPr>
        <p:spPr>
          <a:xfrm>
            <a:off x="609600" y="2590800"/>
            <a:ext cx="7772400" cy="1470025"/>
          </a:xfrm>
        </p:spPr>
        <p:txBody>
          <a:bodyPr>
            <a:normAutofit/>
          </a:bodyPr>
          <a:lstStyle/>
          <a:p>
            <a:r>
              <a:rPr lang="en-US" b="1" u="sng" dirty="0" smtClean="0">
                <a:solidFill>
                  <a:srgbClr val="00B050"/>
                </a:solidFill>
              </a:rPr>
              <a:t>Fiber Tapes</a:t>
            </a:r>
            <a:endParaRPr lang="en-US" b="1" u="sng" dirty="0">
              <a:solidFill>
                <a:srgbClr val="00B050"/>
              </a:solidFill>
            </a:endParaRPr>
          </a:p>
        </p:txBody>
      </p:sp>
      <p:sp>
        <p:nvSpPr>
          <p:cNvPr id="4" name="Subtitle 3"/>
          <p:cNvSpPr>
            <a:spLocks noGrp="1"/>
          </p:cNvSpPr>
          <p:nvPr>
            <p:ph type="subTitle" idx="1"/>
          </p:nvPr>
        </p:nvSpPr>
        <p:spPr>
          <a:xfrm>
            <a:off x="-152400" y="3886200"/>
            <a:ext cx="9283700" cy="2819400"/>
          </a:xfrm>
        </p:spPr>
        <p:style>
          <a:lnRef idx="0">
            <a:schemeClr val="accent3"/>
          </a:lnRef>
          <a:fillRef idx="3">
            <a:schemeClr val="accent3"/>
          </a:fillRef>
          <a:effectRef idx="3">
            <a:schemeClr val="accent3"/>
          </a:effectRef>
          <a:fontRef idx="minor">
            <a:schemeClr val="lt1"/>
          </a:fontRef>
        </p:style>
        <p:txBody>
          <a:bodyPr>
            <a:noAutofit/>
          </a:bodyPr>
          <a:lstStyle/>
          <a:p>
            <a:r>
              <a:rPr lang="en-US" sz="2800" b="1" i="1" dirty="0" smtClean="0">
                <a:solidFill>
                  <a:schemeClr val="tx1"/>
                </a:solidFill>
              </a:rPr>
              <a:t>These tapes are made of glass fiber.</a:t>
            </a:r>
          </a:p>
          <a:p>
            <a:r>
              <a:rPr lang="en-US" sz="2800" b="1" i="1" dirty="0" smtClean="0">
                <a:solidFill>
                  <a:schemeClr val="tx1"/>
                </a:solidFill>
              </a:rPr>
              <a:t>The tapes are quite flexible, strong and non-conductive. </a:t>
            </a:r>
          </a:p>
          <a:p>
            <a:r>
              <a:rPr lang="en-US" sz="2800" b="1" i="1" dirty="0" smtClean="0">
                <a:solidFill>
                  <a:schemeClr val="tx1"/>
                </a:solidFill>
              </a:rPr>
              <a:t>These tapes are available in lengths of 20 m , 30m, and 50m lengths.</a:t>
            </a:r>
          </a:p>
          <a:p>
            <a:r>
              <a:rPr lang="en-US" sz="2800" b="1" i="1" dirty="0" smtClean="0">
                <a:solidFill>
                  <a:schemeClr val="tx1"/>
                </a:solidFill>
              </a:rPr>
              <a:t>These tapes are used even in vicinity of electrical equipment's.   </a:t>
            </a:r>
            <a:endParaRPr lang="en-US" sz="2800" b="1" i="1" dirty="0">
              <a:solidFill>
                <a:schemeClr val="tx1"/>
              </a:solidFill>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75" y="0"/>
            <a:ext cx="340042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ubtitle 3"/>
          <p:cNvSpPr txBox="1">
            <a:spLocks/>
          </p:cNvSpPr>
          <p:nvPr/>
        </p:nvSpPr>
        <p:spPr>
          <a:xfrm>
            <a:off x="-98697" y="0"/>
            <a:ext cx="5872389" cy="3048000"/>
          </a:xfrm>
          <a:prstGeom prst="rect">
            <a:avLst/>
          </a:prstGeom>
          <a:solidFill>
            <a:srgbClr val="92D050"/>
          </a:solidFill>
          <a:ln>
            <a:solidFill>
              <a:schemeClr val="bg1"/>
            </a:solidFill>
          </a:ln>
        </p:spPr>
        <p:style>
          <a:lnRef idx="0">
            <a:schemeClr val="accent3"/>
          </a:lnRef>
          <a:fillRef idx="3">
            <a:schemeClr val="accent3"/>
          </a:fillRef>
          <a:effectRef idx="3">
            <a:schemeClr val="accent3"/>
          </a:effectRef>
          <a:fontRef idx="minor">
            <a:schemeClr val="lt1"/>
          </a:fontRef>
        </p:style>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a:solidFill>
                  <a:schemeClr val="tx1"/>
                </a:solidFill>
                <a:latin typeface="Aharoni" panose="02010803020104030203" pitchFamily="2" charset="-79"/>
                <a:cs typeface="Aharoni" panose="02010803020104030203" pitchFamily="2" charset="-79"/>
              </a:rPr>
              <a:t>Steel tape:</a:t>
            </a:r>
          </a:p>
          <a:p>
            <a:r>
              <a:rPr lang="en-US" sz="2000" dirty="0">
                <a:solidFill>
                  <a:schemeClr val="tx1"/>
                </a:solidFill>
                <a:latin typeface="Aharoni" panose="02010803020104030203" pitchFamily="2" charset="-79"/>
                <a:cs typeface="Aharoni" panose="02010803020104030203" pitchFamily="2" charset="-79"/>
              </a:rPr>
              <a:t>The steel  tape is made of steel ribbon of width varying from 6 to 16 mm.</a:t>
            </a:r>
          </a:p>
          <a:p>
            <a:r>
              <a:rPr lang="en-US" sz="2000" dirty="0">
                <a:solidFill>
                  <a:schemeClr val="tx1"/>
                </a:solidFill>
                <a:latin typeface="Aharoni" panose="02010803020104030203" pitchFamily="2" charset="-79"/>
                <a:cs typeface="Aharoni" panose="02010803020104030203" pitchFamily="2" charset="-79"/>
              </a:rPr>
              <a:t>The commonly available lengths are 10, 15 ,20 ,30 and 50 m.</a:t>
            </a:r>
          </a:p>
          <a:p>
            <a:r>
              <a:rPr lang="en-US" sz="2000" dirty="0">
                <a:solidFill>
                  <a:schemeClr val="tx1"/>
                </a:solidFill>
                <a:latin typeface="Aharoni" panose="02010803020104030203" pitchFamily="2" charset="-79"/>
                <a:cs typeface="Aharoni" panose="02010803020104030203" pitchFamily="2" charset="-79"/>
              </a:rPr>
              <a:t>It is graduated in meters, decimeters and centimeters. It is not used in the field but chiefly for standard sing chains and for measurements in constructional works.</a:t>
            </a:r>
          </a:p>
        </p:txBody>
      </p:sp>
      <p:pic>
        <p:nvPicPr>
          <p:cNvPr id="6148" name="Picture 4" descr="http://rchobbysst.com/images/fiber%20tape%20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73" y="3733800"/>
            <a:ext cx="2977469" cy="29908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3.comparerc.com/productimages/2305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5497" y="3708400"/>
            <a:ext cx="3271203" cy="30162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myrcmart.com/images/upload/RCX03-315-RC-Hobby-KT-Fiber-Tape-Air-Plane-Car-Helicopter-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799" y="3708400"/>
            <a:ext cx="3294697" cy="2990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29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circle(in)">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3"/>
                                        </p:tgtEl>
                                        <p:attrNameLst>
                                          <p:attrName>style.visibility</p:attrName>
                                        </p:attrNameLst>
                                      </p:cBhvr>
                                      <p:to>
                                        <p:strVal val="visible"/>
                                      </p:to>
                                    </p:set>
                                    <p:set>
                                      <p:cBhvr>
                                        <p:cTn id="26" dur="455" fill="hold">
                                          <p:stCondLst>
                                            <p:cond delay="0"/>
                                          </p:stCondLst>
                                        </p:cTn>
                                        <p:tgtEl>
                                          <p:spTgt spid="3"/>
                                        </p:tgtEl>
                                        <p:attrNameLst>
                                          <p:attrName>style.rotation</p:attrName>
                                        </p:attrNameLst>
                                      </p:cBhvr>
                                      <p:to>
                                        <p:strVal val="-45.0"/>
                                      </p:to>
                                    </p:set>
                                    <p:anim calcmode="lin" valueType="num">
                                      <p:cBhvr>
                                        <p:cTn id="27"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28"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6" presetClass="entr" presetSubtype="0" fill="hold" grpId="0" nodeType="clickEffect">
                                  <p:stCondLst>
                                    <p:cond delay="0"/>
                                  </p:stCondLst>
                                  <p:iterate type="lt">
                                    <p:tmPct val="10000"/>
                                  </p:iterate>
                                  <p:childTnLst>
                                    <p:set>
                                      <p:cBhvr>
                                        <p:cTn id="34" dur="1" fill="hold">
                                          <p:stCondLst>
                                            <p:cond delay="0"/>
                                          </p:stCondLst>
                                        </p:cTn>
                                        <p:tgtEl>
                                          <p:spTgt spid="4">
                                            <p:bg/>
                                          </p:spTgt>
                                        </p:tgtEl>
                                        <p:attrNameLst>
                                          <p:attrName>style.visibility</p:attrName>
                                        </p:attrNameLst>
                                      </p:cBhvr>
                                      <p:to>
                                        <p:strVal val="visible"/>
                                      </p:to>
                                    </p:set>
                                    <p:anim by="(-#ppt_w*2)" calcmode="lin" valueType="num">
                                      <p:cBhvr rctx="PPT">
                                        <p:cTn id="35" dur="500" autoRev="1" fill="hold">
                                          <p:stCondLst>
                                            <p:cond delay="0"/>
                                          </p:stCondLst>
                                        </p:cTn>
                                        <p:tgtEl>
                                          <p:spTgt spid="4">
                                            <p:bg/>
                                          </p:spTgt>
                                        </p:tgtEl>
                                        <p:attrNameLst>
                                          <p:attrName>ppt_w</p:attrName>
                                        </p:attrNameLst>
                                      </p:cBhvr>
                                    </p:anim>
                                    <p:anim by="(#ppt_w*0.50)" calcmode="lin" valueType="num">
                                      <p:cBhvr>
                                        <p:cTn id="36" dur="500" decel="50000" autoRev="1" fill="hold">
                                          <p:stCondLst>
                                            <p:cond delay="0"/>
                                          </p:stCondLst>
                                        </p:cTn>
                                        <p:tgtEl>
                                          <p:spTgt spid="4">
                                            <p:bg/>
                                          </p:spTgt>
                                        </p:tgtEl>
                                        <p:attrNameLst>
                                          <p:attrName>ppt_x</p:attrName>
                                        </p:attrNameLst>
                                      </p:cBhvr>
                                    </p:anim>
                                    <p:anim from="(-#ppt_h/2)" to="(#ppt_y)" calcmode="lin" valueType="num">
                                      <p:cBhvr>
                                        <p:cTn id="37" dur="1000" fill="hold">
                                          <p:stCondLst>
                                            <p:cond delay="0"/>
                                          </p:stCondLst>
                                        </p:cTn>
                                        <p:tgtEl>
                                          <p:spTgt spid="4">
                                            <p:bg/>
                                          </p:spTgt>
                                        </p:tgtEl>
                                        <p:attrNameLst>
                                          <p:attrName>ppt_y</p:attrName>
                                        </p:attrNameLst>
                                      </p:cBhvr>
                                    </p:anim>
                                    <p:animRot by="21600000">
                                      <p:cBhvr>
                                        <p:cTn id="38" dur="1000" fill="hold">
                                          <p:stCondLst>
                                            <p:cond delay="0"/>
                                          </p:stCondLst>
                                        </p:cTn>
                                        <p:tgtEl>
                                          <p:spTgt spid="4">
                                            <p:bg/>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56" presetClass="entr" presetSubtype="0" fill="hold" grpId="0" nodeType="clickEffect">
                                  <p:stCondLst>
                                    <p:cond delay="0"/>
                                  </p:stCondLst>
                                  <p:iterate type="lt">
                                    <p:tmPct val="10000"/>
                                  </p:iterate>
                                  <p:childTnLst>
                                    <p:set>
                                      <p:cBhvr>
                                        <p:cTn id="42" dur="1" fill="hold">
                                          <p:stCondLst>
                                            <p:cond delay="0"/>
                                          </p:stCondLst>
                                        </p:cTn>
                                        <p:tgtEl>
                                          <p:spTgt spid="4">
                                            <p:txEl>
                                              <p:pRg st="0" end="0"/>
                                            </p:txEl>
                                          </p:spTgt>
                                        </p:tgtEl>
                                        <p:attrNameLst>
                                          <p:attrName>style.visibility</p:attrName>
                                        </p:attrNameLst>
                                      </p:cBhvr>
                                      <p:to>
                                        <p:strVal val="visible"/>
                                      </p:to>
                                    </p:set>
                                    <p:anim by="(-#ppt_w*2)" calcmode="lin" valueType="num">
                                      <p:cBhvr rctx="PPT">
                                        <p:cTn id="43" dur="500" autoRev="1" fill="hold">
                                          <p:stCondLst>
                                            <p:cond delay="0"/>
                                          </p:stCondLst>
                                        </p:cTn>
                                        <p:tgtEl>
                                          <p:spTgt spid="4">
                                            <p:txEl>
                                              <p:pRg st="0" end="0"/>
                                            </p:txEl>
                                          </p:spTgt>
                                        </p:tgtEl>
                                        <p:attrNameLst>
                                          <p:attrName>ppt_w</p:attrName>
                                        </p:attrNameLst>
                                      </p:cBhvr>
                                    </p:anim>
                                    <p:anim by="(#ppt_w*0.50)" calcmode="lin" valueType="num">
                                      <p:cBhvr>
                                        <p:cTn id="44" dur="500" decel="50000" autoRev="1" fill="hold">
                                          <p:stCondLst>
                                            <p:cond delay="0"/>
                                          </p:stCondLst>
                                        </p:cTn>
                                        <p:tgtEl>
                                          <p:spTgt spid="4">
                                            <p:txEl>
                                              <p:pRg st="0" end="0"/>
                                            </p:txEl>
                                          </p:spTgt>
                                        </p:tgtEl>
                                        <p:attrNameLst>
                                          <p:attrName>ppt_x</p:attrName>
                                        </p:attrNameLst>
                                      </p:cBhvr>
                                    </p:anim>
                                    <p:anim from="(-#ppt_h/2)" to="(#ppt_y)" calcmode="lin" valueType="num">
                                      <p:cBhvr>
                                        <p:cTn id="45" dur="1000" fill="hold">
                                          <p:stCondLst>
                                            <p:cond delay="0"/>
                                          </p:stCondLst>
                                        </p:cTn>
                                        <p:tgtEl>
                                          <p:spTgt spid="4">
                                            <p:txEl>
                                              <p:pRg st="0" end="0"/>
                                            </p:txEl>
                                          </p:spTgt>
                                        </p:tgtEl>
                                        <p:attrNameLst>
                                          <p:attrName>ppt_y</p:attrName>
                                        </p:attrNameLst>
                                      </p:cBhvr>
                                    </p:anim>
                                    <p:animRot by="21600000">
                                      <p:cBhvr>
                                        <p:cTn id="46" dur="1000" fill="hold">
                                          <p:stCondLst>
                                            <p:cond delay="0"/>
                                          </p:stCondLst>
                                        </p:cTn>
                                        <p:tgtEl>
                                          <p:spTgt spid="4">
                                            <p:txEl>
                                              <p:pRg st="0" end="0"/>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56" presetClass="entr" presetSubtype="0" fill="hold" grpId="0" nodeType="clickEffect">
                                  <p:stCondLst>
                                    <p:cond delay="0"/>
                                  </p:stCondLst>
                                  <p:iterate type="lt">
                                    <p:tmPct val="10000"/>
                                  </p:iterate>
                                  <p:childTnLst>
                                    <p:set>
                                      <p:cBhvr>
                                        <p:cTn id="50" dur="1" fill="hold">
                                          <p:stCondLst>
                                            <p:cond delay="0"/>
                                          </p:stCondLst>
                                        </p:cTn>
                                        <p:tgtEl>
                                          <p:spTgt spid="4">
                                            <p:txEl>
                                              <p:pRg st="1" end="1"/>
                                            </p:txEl>
                                          </p:spTgt>
                                        </p:tgtEl>
                                        <p:attrNameLst>
                                          <p:attrName>style.visibility</p:attrName>
                                        </p:attrNameLst>
                                      </p:cBhvr>
                                      <p:to>
                                        <p:strVal val="visible"/>
                                      </p:to>
                                    </p:set>
                                    <p:anim by="(-#ppt_w*2)" calcmode="lin" valueType="num">
                                      <p:cBhvr rctx="PPT">
                                        <p:cTn id="51" dur="500" autoRev="1" fill="hold">
                                          <p:stCondLst>
                                            <p:cond delay="0"/>
                                          </p:stCondLst>
                                        </p:cTn>
                                        <p:tgtEl>
                                          <p:spTgt spid="4">
                                            <p:txEl>
                                              <p:pRg st="1" end="1"/>
                                            </p:txEl>
                                          </p:spTgt>
                                        </p:tgtEl>
                                        <p:attrNameLst>
                                          <p:attrName>ppt_w</p:attrName>
                                        </p:attrNameLst>
                                      </p:cBhvr>
                                    </p:anim>
                                    <p:anim by="(#ppt_w*0.50)" calcmode="lin" valueType="num">
                                      <p:cBhvr>
                                        <p:cTn id="52" dur="500" decel="50000" autoRev="1" fill="hold">
                                          <p:stCondLst>
                                            <p:cond delay="0"/>
                                          </p:stCondLst>
                                        </p:cTn>
                                        <p:tgtEl>
                                          <p:spTgt spid="4">
                                            <p:txEl>
                                              <p:pRg st="1" end="1"/>
                                            </p:txEl>
                                          </p:spTgt>
                                        </p:tgtEl>
                                        <p:attrNameLst>
                                          <p:attrName>ppt_x</p:attrName>
                                        </p:attrNameLst>
                                      </p:cBhvr>
                                    </p:anim>
                                    <p:anim from="(-#ppt_h/2)" to="(#ppt_y)" calcmode="lin" valueType="num">
                                      <p:cBhvr>
                                        <p:cTn id="53" dur="1000" fill="hold">
                                          <p:stCondLst>
                                            <p:cond delay="0"/>
                                          </p:stCondLst>
                                        </p:cTn>
                                        <p:tgtEl>
                                          <p:spTgt spid="4">
                                            <p:txEl>
                                              <p:pRg st="1" end="1"/>
                                            </p:txEl>
                                          </p:spTgt>
                                        </p:tgtEl>
                                        <p:attrNameLst>
                                          <p:attrName>ppt_y</p:attrName>
                                        </p:attrNameLst>
                                      </p:cBhvr>
                                    </p:anim>
                                    <p:animRot by="21600000">
                                      <p:cBhvr>
                                        <p:cTn id="54" dur="1000" fill="hold">
                                          <p:stCondLst>
                                            <p:cond delay="0"/>
                                          </p:stCondLst>
                                        </p:cTn>
                                        <p:tgtEl>
                                          <p:spTgt spid="4">
                                            <p:txEl>
                                              <p:pRg st="1" end="1"/>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56" presetClass="entr" presetSubtype="0" fill="hold" grpId="0" nodeType="clickEffect">
                                  <p:stCondLst>
                                    <p:cond delay="0"/>
                                  </p:stCondLst>
                                  <p:iterate type="lt">
                                    <p:tmPct val="10000"/>
                                  </p:iterate>
                                  <p:childTnLst>
                                    <p:set>
                                      <p:cBhvr>
                                        <p:cTn id="58" dur="1" fill="hold">
                                          <p:stCondLst>
                                            <p:cond delay="0"/>
                                          </p:stCondLst>
                                        </p:cTn>
                                        <p:tgtEl>
                                          <p:spTgt spid="4">
                                            <p:txEl>
                                              <p:pRg st="2" end="2"/>
                                            </p:txEl>
                                          </p:spTgt>
                                        </p:tgtEl>
                                        <p:attrNameLst>
                                          <p:attrName>style.visibility</p:attrName>
                                        </p:attrNameLst>
                                      </p:cBhvr>
                                      <p:to>
                                        <p:strVal val="visible"/>
                                      </p:to>
                                    </p:set>
                                    <p:anim by="(-#ppt_w*2)" calcmode="lin" valueType="num">
                                      <p:cBhvr rctx="PPT">
                                        <p:cTn id="59" dur="500" autoRev="1" fill="hold">
                                          <p:stCondLst>
                                            <p:cond delay="0"/>
                                          </p:stCondLst>
                                        </p:cTn>
                                        <p:tgtEl>
                                          <p:spTgt spid="4">
                                            <p:txEl>
                                              <p:pRg st="2" end="2"/>
                                            </p:txEl>
                                          </p:spTgt>
                                        </p:tgtEl>
                                        <p:attrNameLst>
                                          <p:attrName>ppt_w</p:attrName>
                                        </p:attrNameLst>
                                      </p:cBhvr>
                                    </p:anim>
                                    <p:anim by="(#ppt_w*0.50)" calcmode="lin" valueType="num">
                                      <p:cBhvr>
                                        <p:cTn id="60" dur="500" decel="50000" autoRev="1" fill="hold">
                                          <p:stCondLst>
                                            <p:cond delay="0"/>
                                          </p:stCondLst>
                                        </p:cTn>
                                        <p:tgtEl>
                                          <p:spTgt spid="4">
                                            <p:txEl>
                                              <p:pRg st="2" end="2"/>
                                            </p:txEl>
                                          </p:spTgt>
                                        </p:tgtEl>
                                        <p:attrNameLst>
                                          <p:attrName>ppt_x</p:attrName>
                                        </p:attrNameLst>
                                      </p:cBhvr>
                                    </p:anim>
                                    <p:anim from="(-#ppt_h/2)" to="(#ppt_y)" calcmode="lin" valueType="num">
                                      <p:cBhvr>
                                        <p:cTn id="61" dur="1000" fill="hold">
                                          <p:stCondLst>
                                            <p:cond delay="0"/>
                                          </p:stCondLst>
                                        </p:cTn>
                                        <p:tgtEl>
                                          <p:spTgt spid="4">
                                            <p:txEl>
                                              <p:pRg st="2" end="2"/>
                                            </p:txEl>
                                          </p:spTgt>
                                        </p:tgtEl>
                                        <p:attrNameLst>
                                          <p:attrName>ppt_y</p:attrName>
                                        </p:attrNameLst>
                                      </p:cBhvr>
                                    </p:anim>
                                    <p:animRot by="21600000">
                                      <p:cBhvr>
                                        <p:cTn id="62" dur="1000" fill="hold">
                                          <p:stCondLst>
                                            <p:cond delay="0"/>
                                          </p:stCondLst>
                                        </p:cTn>
                                        <p:tgtEl>
                                          <p:spTgt spid="4">
                                            <p:txEl>
                                              <p:pRg st="2" end="2"/>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6" presetClass="entr" presetSubtype="0" fill="hold" grpId="0" nodeType="clickEffect">
                                  <p:stCondLst>
                                    <p:cond delay="0"/>
                                  </p:stCondLst>
                                  <p:iterate type="lt">
                                    <p:tmPct val="10000"/>
                                  </p:iterate>
                                  <p:childTnLst>
                                    <p:set>
                                      <p:cBhvr>
                                        <p:cTn id="66" dur="1" fill="hold">
                                          <p:stCondLst>
                                            <p:cond delay="0"/>
                                          </p:stCondLst>
                                        </p:cTn>
                                        <p:tgtEl>
                                          <p:spTgt spid="4">
                                            <p:txEl>
                                              <p:pRg st="3" end="3"/>
                                            </p:txEl>
                                          </p:spTgt>
                                        </p:tgtEl>
                                        <p:attrNameLst>
                                          <p:attrName>style.visibility</p:attrName>
                                        </p:attrNameLst>
                                      </p:cBhvr>
                                      <p:to>
                                        <p:strVal val="visible"/>
                                      </p:to>
                                    </p:set>
                                    <p:anim by="(-#ppt_w*2)" calcmode="lin" valueType="num">
                                      <p:cBhvr rctx="PPT">
                                        <p:cTn id="67" dur="500" autoRev="1" fill="hold">
                                          <p:stCondLst>
                                            <p:cond delay="0"/>
                                          </p:stCondLst>
                                        </p:cTn>
                                        <p:tgtEl>
                                          <p:spTgt spid="4">
                                            <p:txEl>
                                              <p:pRg st="3" end="3"/>
                                            </p:txEl>
                                          </p:spTgt>
                                        </p:tgtEl>
                                        <p:attrNameLst>
                                          <p:attrName>ppt_w</p:attrName>
                                        </p:attrNameLst>
                                      </p:cBhvr>
                                    </p:anim>
                                    <p:anim by="(#ppt_w*0.50)" calcmode="lin" valueType="num">
                                      <p:cBhvr>
                                        <p:cTn id="68" dur="500" decel="50000" autoRev="1" fill="hold">
                                          <p:stCondLst>
                                            <p:cond delay="0"/>
                                          </p:stCondLst>
                                        </p:cTn>
                                        <p:tgtEl>
                                          <p:spTgt spid="4">
                                            <p:txEl>
                                              <p:pRg st="3" end="3"/>
                                            </p:txEl>
                                          </p:spTgt>
                                        </p:tgtEl>
                                        <p:attrNameLst>
                                          <p:attrName>ppt_x</p:attrName>
                                        </p:attrNameLst>
                                      </p:cBhvr>
                                    </p:anim>
                                    <p:anim from="(-#ppt_h/2)" to="(#ppt_y)" calcmode="lin" valueType="num">
                                      <p:cBhvr>
                                        <p:cTn id="69" dur="1000" fill="hold">
                                          <p:stCondLst>
                                            <p:cond delay="0"/>
                                          </p:stCondLst>
                                        </p:cTn>
                                        <p:tgtEl>
                                          <p:spTgt spid="4">
                                            <p:txEl>
                                              <p:pRg st="3" end="3"/>
                                            </p:txEl>
                                          </p:spTgt>
                                        </p:tgtEl>
                                        <p:attrNameLst>
                                          <p:attrName>ppt_y</p:attrName>
                                        </p:attrNameLst>
                                      </p:cBhvr>
                                    </p:anim>
                                    <p:animRot by="21600000">
                                      <p:cBhvr>
                                        <p:cTn id="70" dur="1000" fill="hold">
                                          <p:stCondLst>
                                            <p:cond delay="0"/>
                                          </p:stCondLst>
                                        </p:cTn>
                                        <p:tgtEl>
                                          <p:spTgt spid="4">
                                            <p:txEl>
                                              <p:pRg st="3" end="3"/>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148"/>
                                        </p:tgtEl>
                                        <p:attrNameLst>
                                          <p:attrName>style.visibility</p:attrName>
                                        </p:attrNameLst>
                                      </p:cBhvr>
                                      <p:to>
                                        <p:strVal val="visible"/>
                                      </p:to>
                                    </p:set>
                                    <p:animEffect transition="in" filter="wipe(down)">
                                      <p:cBhvr>
                                        <p:cTn id="75" dur="500"/>
                                        <p:tgtEl>
                                          <p:spTgt spid="6148"/>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32"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circle(out)">
                                      <p:cBhvr>
                                        <p:cTn id="80" dur="20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150"/>
                                        </p:tgtEl>
                                        <p:attrNameLst>
                                          <p:attrName>style.visibility</p:attrName>
                                        </p:attrNameLst>
                                      </p:cBhvr>
                                      <p:to>
                                        <p:strVal val="visible"/>
                                      </p:to>
                                    </p:set>
                                    <p:animEffect transition="in" filter="fade">
                                      <p:cBhvr>
                                        <p:cTn id="85"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prstTxWarp prst="textChevron">
              <a:avLst/>
            </a:prstTxWarp>
          </a:bodyPr>
          <a:lstStyle/>
          <a:p>
            <a:r>
              <a:rPr lang="en-US" b="1" i="1" u="sng" dirty="0" smtClean="0">
                <a:effectLst>
                  <a:glow rad="228600">
                    <a:schemeClr val="accent6">
                      <a:satMod val="175000"/>
                      <a:alpha val="40000"/>
                    </a:schemeClr>
                  </a:glow>
                </a:effectLst>
              </a:rPr>
              <a:t>Plasterer’s laths and whites</a:t>
            </a:r>
            <a:endParaRPr lang="en-US" b="1" i="1" u="sng" dirty="0">
              <a:effectLst>
                <a:glow rad="228600">
                  <a:schemeClr val="accent6">
                    <a:satMod val="175000"/>
                    <a:alpha val="40000"/>
                  </a:schemeClr>
                </a:glow>
              </a:effectLst>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450" y="3962400"/>
            <a:ext cx="2038350" cy="2698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7"/>
          <p:cNvSpPr>
            <a:spLocks noGrp="1"/>
          </p:cNvSpPr>
          <p:nvPr>
            <p:ph idx="1"/>
          </p:nvPr>
        </p:nvSpPr>
        <p:spPr>
          <a:xfrm>
            <a:off x="2400300" y="3810000"/>
            <a:ext cx="8458200" cy="1096963"/>
          </a:xfrm>
        </p:spPr>
        <p:txBody>
          <a:bodyPr/>
          <a:lstStyle/>
          <a:p>
            <a:pPr marL="0" indent="0">
              <a:buNone/>
            </a:pPr>
            <a:r>
              <a:rPr lang="en-US" b="1" i="1" u="sng" dirty="0" smtClean="0"/>
              <a:t>WHITES</a:t>
            </a:r>
            <a:endParaRPr lang="en-US" b="1" i="1" u="sng" dirty="0"/>
          </a:p>
        </p:txBody>
      </p:sp>
      <p:sp>
        <p:nvSpPr>
          <p:cNvPr id="4" name="TextBox 3"/>
          <p:cNvSpPr txBox="1"/>
          <p:nvPr/>
        </p:nvSpPr>
        <p:spPr>
          <a:xfrm>
            <a:off x="304800" y="1676399"/>
            <a:ext cx="8683625" cy="2031325"/>
          </a:xfrm>
          <a:prstGeom prst="rect">
            <a:avLst/>
          </a:prstGeom>
          <a:noFill/>
        </p:spPr>
        <p:txBody>
          <a:bodyPr wrap="square" rtlCol="0">
            <a:spAutoFit/>
          </a:bodyPr>
          <a:lstStyle/>
          <a:p>
            <a:r>
              <a:rPr lang="en-US" b="1" dirty="0" smtClean="0">
                <a:effectLst>
                  <a:glow rad="228600">
                    <a:schemeClr val="accent6">
                      <a:satMod val="175000"/>
                      <a:alpha val="40000"/>
                    </a:schemeClr>
                  </a:glow>
                </a:effectLst>
                <a:latin typeface="Gisha" panose="020B0502040204020203" pitchFamily="34" charset="-79"/>
                <a:cs typeface="Gisha" panose="020B0502040204020203" pitchFamily="34" charset="-79"/>
              </a:rPr>
              <a:t>                                          </a:t>
            </a:r>
            <a:r>
              <a:rPr lang="en-US" b="1" u="sng" dirty="0" smtClean="0">
                <a:effectLst>
                  <a:glow rad="228600">
                    <a:schemeClr val="accent6">
                      <a:satMod val="175000"/>
                      <a:alpha val="40000"/>
                    </a:schemeClr>
                  </a:glow>
                </a:effectLst>
                <a:latin typeface="Gisha" panose="020B0502040204020203" pitchFamily="34" charset="-79"/>
                <a:cs typeface="Gisha" panose="020B0502040204020203" pitchFamily="34" charset="-79"/>
              </a:rPr>
              <a:t>Plasterer’s laths</a:t>
            </a:r>
          </a:p>
          <a:p>
            <a:r>
              <a:rPr lang="en-US" b="1" dirty="0" smtClean="0">
                <a:effectLst>
                  <a:glow rad="228600">
                    <a:schemeClr val="accent6">
                      <a:satMod val="175000"/>
                      <a:alpha val="40000"/>
                    </a:schemeClr>
                  </a:glow>
                </a:effectLst>
                <a:latin typeface="Gisha" panose="020B0502040204020203" pitchFamily="34" charset="-79"/>
                <a:cs typeface="Gisha" panose="020B0502040204020203" pitchFamily="34" charset="-79"/>
              </a:rPr>
              <a:t>In open level ground, intermediate points on a line may be lined out with straight laths, 0.5 to 1 m long, made of soft wood.</a:t>
            </a:r>
          </a:p>
          <a:p>
            <a:r>
              <a:rPr lang="en-US" b="1" dirty="0" smtClean="0">
                <a:effectLst>
                  <a:glow rad="228600">
                    <a:schemeClr val="accent6">
                      <a:satMod val="175000"/>
                      <a:alpha val="40000"/>
                    </a:schemeClr>
                  </a:glow>
                </a:effectLst>
                <a:latin typeface="Gisha" panose="020B0502040204020203" pitchFamily="34" charset="-79"/>
                <a:cs typeface="Gisha" panose="020B0502040204020203" pitchFamily="34" charset="-79"/>
              </a:rPr>
              <a:t>They are light both in color and weight, and can be easily carried about and sharpened with a knife when required. They are also very useful for ranging out a line when crossing  a depression from which the forward rod is invisible, or when it is hidden by obstacles, such as hedges etc.</a:t>
            </a:r>
            <a:endParaRPr lang="en-US" b="1" dirty="0">
              <a:latin typeface="Gisha" panose="020B0502040204020203" pitchFamily="34" charset="-79"/>
              <a:cs typeface="Gisha" panose="020B0502040204020203" pitchFamily="34" charset="-79"/>
            </a:endParaRPr>
          </a:p>
        </p:txBody>
      </p:sp>
      <p:sp>
        <p:nvSpPr>
          <p:cNvPr id="5" name="TextBox 4"/>
          <p:cNvSpPr txBox="1"/>
          <p:nvPr/>
        </p:nvSpPr>
        <p:spPr>
          <a:xfrm>
            <a:off x="304800" y="4352827"/>
            <a:ext cx="6477000" cy="2308324"/>
          </a:xfrm>
          <a:prstGeom prst="rect">
            <a:avLst/>
          </a:prstGeom>
          <a:noFill/>
        </p:spPr>
        <p:txBody>
          <a:bodyPr wrap="square" rtlCol="0">
            <a:spAutoFit/>
          </a:bodyPr>
          <a:lstStyle/>
          <a:p>
            <a:r>
              <a:rPr lang="en-US" dirty="0" smtClean="0">
                <a:latin typeface="Verdana" panose="020B0604030504040204" pitchFamily="34" charset="0"/>
                <a:ea typeface="Verdana" panose="020B0604030504040204" pitchFamily="34" charset="0"/>
                <a:cs typeface="Verdana" panose="020B0604030504040204" pitchFamily="34" charset="0"/>
              </a:rPr>
              <a:t>Whites are pieces of sharpened thin sticks cut from the nearest edge, and are used for the same purpose as the laths, though not so satisfactory in use. They are sharpened at one end and split with the knife at the top, and pieces of white paper are inserted in the clefts in order to make them more visible when stuck up in the grass. They are also useful in cross-sectioning of the field.</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7170" name="Picture 2" descr="http://kettyle.com/wp-content/uploads/2013/01/pla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0"/>
            <a:ext cx="5105399" cy="18859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harringtonindustries.com/images/stake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95249"/>
            <a:ext cx="2663825" cy="17907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stakemill.com/images/wla148pi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6225" y="3613151"/>
            <a:ext cx="25908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51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170"/>
                                        </p:tgtEl>
                                        <p:attrNameLst>
                                          <p:attrName>ppt_w</p:attrName>
                                        </p:attrNameLst>
                                      </p:cBhvr>
                                      <p:tavLst>
                                        <p:tav tm="0">
                                          <p:val>
                                            <p:strVal val="ppt_w"/>
                                          </p:val>
                                        </p:tav>
                                        <p:tav tm="100000">
                                          <p:val>
                                            <p:fltVal val="0"/>
                                          </p:val>
                                        </p:tav>
                                      </p:tavLst>
                                    </p:anim>
                                    <p:anim calcmode="lin" valueType="num">
                                      <p:cBhvr>
                                        <p:cTn id="7" dur="1000"/>
                                        <p:tgtEl>
                                          <p:spTgt spid="7170"/>
                                        </p:tgtEl>
                                        <p:attrNameLst>
                                          <p:attrName>ppt_h</p:attrName>
                                        </p:attrNameLst>
                                      </p:cBhvr>
                                      <p:tavLst>
                                        <p:tav tm="0">
                                          <p:val>
                                            <p:strVal val="ppt_h"/>
                                          </p:val>
                                        </p:tav>
                                        <p:tav tm="100000">
                                          <p:val>
                                            <p:fltVal val="0"/>
                                          </p:val>
                                        </p:tav>
                                      </p:tavLst>
                                    </p:anim>
                                    <p:anim calcmode="lin" valueType="num">
                                      <p:cBhvr>
                                        <p:cTn id="8" dur="1000"/>
                                        <p:tgtEl>
                                          <p:spTgt spid="7170"/>
                                        </p:tgtEl>
                                        <p:attrNameLst>
                                          <p:attrName>style.rotation</p:attrName>
                                        </p:attrNameLst>
                                      </p:cBhvr>
                                      <p:tavLst>
                                        <p:tav tm="0">
                                          <p:val>
                                            <p:fltVal val="0"/>
                                          </p:val>
                                        </p:tav>
                                        <p:tav tm="100000">
                                          <p:val>
                                            <p:fltVal val="90"/>
                                          </p:val>
                                        </p:tav>
                                      </p:tavLst>
                                    </p:anim>
                                    <p:animEffect transition="out" filter="fade">
                                      <p:cBhvr>
                                        <p:cTn id="9" dur="1000"/>
                                        <p:tgtEl>
                                          <p:spTgt spid="7170"/>
                                        </p:tgtEl>
                                      </p:cBhvr>
                                    </p:animEffect>
                                    <p:set>
                                      <p:cBhvr>
                                        <p:cTn id="10" dur="1" fill="hold">
                                          <p:stCondLst>
                                            <p:cond delay="999"/>
                                          </p:stCondLst>
                                        </p:cTn>
                                        <p:tgtEl>
                                          <p:spTgt spid="71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3" presetClass="exit" presetSubtype="32" fill="hold" nodeType="clickEffect">
                                  <p:stCondLst>
                                    <p:cond delay="0"/>
                                  </p:stCondLst>
                                  <p:childTnLst>
                                    <p:animEffect transition="out" filter="plus(out)">
                                      <p:cBhvr>
                                        <p:cTn id="14" dur="2000"/>
                                        <p:tgtEl>
                                          <p:spTgt spid="7172"/>
                                        </p:tgtEl>
                                      </p:cBhvr>
                                    </p:animEffect>
                                    <p:set>
                                      <p:cBhvr>
                                        <p:cTn id="15" dur="1" fill="hold">
                                          <p:stCondLst>
                                            <p:cond delay="1999"/>
                                          </p:stCondLst>
                                        </p:cTn>
                                        <p:tgtEl>
                                          <p:spTgt spid="717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p:cTn id="30"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7174"/>
                                        </p:tgtEl>
                                        <p:attrNameLst>
                                          <p:attrName>style.visibility</p:attrName>
                                        </p:attrNameLst>
                                      </p:cBhvr>
                                      <p:to>
                                        <p:strVal val="visible"/>
                                      </p:to>
                                    </p:set>
                                    <p:animEffect transition="in" filter="wipe(down)">
                                      <p:cBhvr>
                                        <p:cTn id="42" dur="580">
                                          <p:stCondLst>
                                            <p:cond delay="0"/>
                                          </p:stCondLst>
                                        </p:cTn>
                                        <p:tgtEl>
                                          <p:spTgt spid="7174"/>
                                        </p:tgtEl>
                                      </p:cBhvr>
                                    </p:animEffect>
                                    <p:anim calcmode="lin" valueType="num">
                                      <p:cBhvr>
                                        <p:cTn id="43" dur="1822" tmFilter="0,0; 0.14,0.36; 0.43,0.73; 0.71,0.91; 1.0,1.0">
                                          <p:stCondLst>
                                            <p:cond delay="0"/>
                                          </p:stCondLst>
                                        </p:cTn>
                                        <p:tgtEl>
                                          <p:spTgt spid="717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717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717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717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7174"/>
                                        </p:tgtEl>
                                        <p:attrNameLst>
                                          <p:attrName>ppt_y</p:attrName>
                                        </p:attrNameLst>
                                      </p:cBhvr>
                                      <p:tavLst>
                                        <p:tav tm="0" fmla="#ppt_y-sin(pi*$)/81">
                                          <p:val>
                                            <p:fltVal val="0"/>
                                          </p:val>
                                        </p:tav>
                                        <p:tav tm="100000">
                                          <p:val>
                                            <p:fltVal val="1"/>
                                          </p:val>
                                        </p:tav>
                                      </p:tavLst>
                                    </p:anim>
                                    <p:animScale>
                                      <p:cBhvr>
                                        <p:cTn id="48" dur="26">
                                          <p:stCondLst>
                                            <p:cond delay="650"/>
                                          </p:stCondLst>
                                        </p:cTn>
                                        <p:tgtEl>
                                          <p:spTgt spid="7174"/>
                                        </p:tgtEl>
                                      </p:cBhvr>
                                      <p:to x="100000" y="60000"/>
                                    </p:animScale>
                                    <p:animScale>
                                      <p:cBhvr>
                                        <p:cTn id="49" dur="166" decel="50000">
                                          <p:stCondLst>
                                            <p:cond delay="676"/>
                                          </p:stCondLst>
                                        </p:cTn>
                                        <p:tgtEl>
                                          <p:spTgt spid="7174"/>
                                        </p:tgtEl>
                                      </p:cBhvr>
                                      <p:to x="100000" y="100000"/>
                                    </p:animScale>
                                    <p:animScale>
                                      <p:cBhvr>
                                        <p:cTn id="50" dur="26">
                                          <p:stCondLst>
                                            <p:cond delay="1312"/>
                                          </p:stCondLst>
                                        </p:cTn>
                                        <p:tgtEl>
                                          <p:spTgt spid="7174"/>
                                        </p:tgtEl>
                                      </p:cBhvr>
                                      <p:to x="100000" y="80000"/>
                                    </p:animScale>
                                    <p:animScale>
                                      <p:cBhvr>
                                        <p:cTn id="51" dur="166" decel="50000">
                                          <p:stCondLst>
                                            <p:cond delay="1338"/>
                                          </p:stCondLst>
                                        </p:cTn>
                                        <p:tgtEl>
                                          <p:spTgt spid="7174"/>
                                        </p:tgtEl>
                                      </p:cBhvr>
                                      <p:to x="100000" y="100000"/>
                                    </p:animScale>
                                    <p:animScale>
                                      <p:cBhvr>
                                        <p:cTn id="52" dur="26">
                                          <p:stCondLst>
                                            <p:cond delay="1642"/>
                                          </p:stCondLst>
                                        </p:cTn>
                                        <p:tgtEl>
                                          <p:spTgt spid="7174"/>
                                        </p:tgtEl>
                                      </p:cBhvr>
                                      <p:to x="100000" y="90000"/>
                                    </p:animScale>
                                    <p:animScale>
                                      <p:cBhvr>
                                        <p:cTn id="53" dur="166" decel="50000">
                                          <p:stCondLst>
                                            <p:cond delay="1668"/>
                                          </p:stCondLst>
                                        </p:cTn>
                                        <p:tgtEl>
                                          <p:spTgt spid="7174"/>
                                        </p:tgtEl>
                                      </p:cBhvr>
                                      <p:to x="100000" y="100000"/>
                                    </p:animScale>
                                    <p:animScale>
                                      <p:cBhvr>
                                        <p:cTn id="54" dur="26">
                                          <p:stCondLst>
                                            <p:cond delay="1808"/>
                                          </p:stCondLst>
                                        </p:cTn>
                                        <p:tgtEl>
                                          <p:spTgt spid="7174"/>
                                        </p:tgtEl>
                                      </p:cBhvr>
                                      <p:to x="100000" y="95000"/>
                                    </p:animScale>
                                    <p:animScale>
                                      <p:cBhvr>
                                        <p:cTn id="55" dur="166" decel="50000">
                                          <p:stCondLst>
                                            <p:cond delay="1834"/>
                                          </p:stCondLst>
                                        </p:cTn>
                                        <p:tgtEl>
                                          <p:spTgt spid="71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prstTxWarp prst="textWave1">
              <a:avLst/>
            </a:prstTxWarp>
          </a:bodyPr>
          <a:lstStyle/>
          <a:p>
            <a:r>
              <a:rPr lang="en-US" b="1" i="1" u="sng" dirty="0" smtClean="0">
                <a:effectLst>
                  <a:outerShdw blurRad="38100" dist="38100" dir="2700000" algn="tl">
                    <a:srgbClr val="000000">
                      <a:alpha val="43137"/>
                    </a:srgbClr>
                  </a:outerShdw>
                  <a:reflection blurRad="6350" stA="55000" endA="50" endPos="85000" dist="60007" dir="5400000" sy="-100000" algn="bl" rotWithShape="0"/>
                </a:effectLst>
              </a:rPr>
              <a:t>PLUMB BOB</a:t>
            </a:r>
            <a:endParaRPr lang="en-US" b="1" i="1" u="sng" dirty="0">
              <a:effectLst>
                <a:outerShdw blurRad="38100" dist="38100" dir="2700000" algn="tl">
                  <a:srgbClr val="000000">
                    <a:alpha val="43137"/>
                  </a:srgbClr>
                </a:outerShdw>
                <a:reflection blurRad="6350" stA="55000" endA="50" endPos="85000" dist="60007" dir="5400000" sy="-100000" algn="bl" rotWithShape="0"/>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524" y="2209800"/>
            <a:ext cx="235267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3047999"/>
            <a:ext cx="6400800" cy="3477875"/>
          </a:xfrm>
          <a:prstGeom prst="rect">
            <a:avLst/>
          </a:prstGeom>
          <a:noFill/>
        </p:spPr>
        <p:txBody>
          <a:bodyPr wrap="square" rtlCol="0">
            <a:spAutoFit/>
          </a:bodyPr>
          <a:lstStyle/>
          <a:p>
            <a:r>
              <a:rPr lang="en-US" sz="2000" b="1" dirty="0" smtClean="0">
                <a:latin typeface="Perpetua Titling MT" panose="02020502060505020804" pitchFamily="18" charset="0"/>
              </a:rPr>
              <a:t>                        PLUMB-BOB</a:t>
            </a:r>
          </a:p>
          <a:p>
            <a:r>
              <a:rPr lang="en-US" sz="2000" b="1" dirty="0" smtClean="0">
                <a:latin typeface="Perpetua Titling MT" panose="02020502060505020804" pitchFamily="18" charset="0"/>
              </a:rPr>
              <a:t>While chaining along sloping ground, a plumb-bob is required to transfer the points on the ground.</a:t>
            </a:r>
          </a:p>
          <a:p>
            <a:r>
              <a:rPr lang="en-US" sz="2000" b="1" dirty="0" smtClean="0">
                <a:latin typeface="Perpetua Titling MT" panose="02020502060505020804" pitchFamily="18" charset="0"/>
              </a:rPr>
              <a:t>It is also used to make ranging poles vertical and to transfer points from a line ranger to the ground.</a:t>
            </a:r>
          </a:p>
          <a:p>
            <a:r>
              <a:rPr lang="en-US" sz="2000" b="1" dirty="0" smtClean="0">
                <a:latin typeface="Perpetua Titling MT" panose="02020502060505020804" pitchFamily="18" charset="0"/>
              </a:rPr>
              <a:t>In addition, it is used as centering aid in theodolites, compass, plane table and a variety of other surveying instruments.</a:t>
            </a:r>
            <a:endParaRPr lang="en-US" sz="2000" b="1" dirty="0">
              <a:latin typeface="Perpetua Titling MT" panose="02020502060505020804" pitchFamily="18" charset="0"/>
            </a:endParaRPr>
          </a:p>
        </p:txBody>
      </p:sp>
      <p:pic>
        <p:nvPicPr>
          <p:cNvPr id="8194" name="Picture 2" descr="http://s3.amazonaws.com/wordpress_production/articles/wp-content/uploads/2013/10/plumb-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0523" y="2209800"/>
            <a:ext cx="2352675" cy="383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76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194"/>
                                        </p:tgtEl>
                                        <p:attrNameLst>
                                          <p:attrName>style.visibility</p:attrName>
                                        </p:attrNameLst>
                                      </p:cBhvr>
                                      <p:to>
                                        <p:strVal val="visible"/>
                                      </p:to>
                                    </p:set>
                                    <p:animEffect transition="in" filter="fade">
                                      <p:cBhvr>
                                        <p:cTn id="40" dur="2000"/>
                                        <p:tgtEl>
                                          <p:spTgt spid="8194"/>
                                        </p:tgtEl>
                                      </p:cBhvr>
                                    </p:animEffect>
                                    <p:anim calcmode="lin" valueType="num">
                                      <p:cBhvr>
                                        <p:cTn id="41" dur="2000" fill="hold"/>
                                        <p:tgtEl>
                                          <p:spTgt spid="8194"/>
                                        </p:tgtEl>
                                        <p:attrNameLst>
                                          <p:attrName>ppt_w</p:attrName>
                                        </p:attrNameLst>
                                      </p:cBhvr>
                                      <p:tavLst>
                                        <p:tav tm="0" fmla="#ppt_w*sin(2.5*pi*$)">
                                          <p:val>
                                            <p:fltVal val="0"/>
                                          </p:val>
                                        </p:tav>
                                        <p:tav tm="100000">
                                          <p:val>
                                            <p:fltVal val="1"/>
                                          </p:val>
                                        </p:tav>
                                      </p:tavLst>
                                    </p:anim>
                                    <p:anim calcmode="lin" valueType="num">
                                      <p:cBhvr>
                                        <p:cTn id="42" dur="2000" fill="hold"/>
                                        <p:tgtEl>
                                          <p:spTgt spid="8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67000">
              <a:srgbClr val="9CB86E"/>
            </a:gs>
            <a:gs pos="0">
              <a:srgbClr val="599241"/>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oudy Stout" panose="0202090407030B020401" pitchFamily="18" charset="0"/>
              </a:rPr>
              <a:t>Group-3</a:t>
            </a:r>
            <a:endParaRPr lang="en-US" dirty="0">
              <a:latin typeface="Goudy Stout" panose="0202090407030B020401" pitchFamily="18" charset="0"/>
            </a:endParaRPr>
          </a:p>
        </p:txBody>
      </p:sp>
      <p:sp>
        <p:nvSpPr>
          <p:cNvPr id="3" name="Content Placeholder 2"/>
          <p:cNvSpPr>
            <a:spLocks noGrp="1"/>
          </p:cNvSpPr>
          <p:nvPr>
            <p:ph idx="1"/>
          </p:nvPr>
        </p:nvSpPr>
        <p:spPr/>
        <p:txBody>
          <a:bodyPr>
            <a:normAutofit fontScale="85000" lnSpcReduction="20000"/>
          </a:bodyPr>
          <a:lstStyle/>
          <a:p>
            <a:r>
              <a:rPr lang="en-US" dirty="0" smtClean="0"/>
              <a:t>1) Jay shah</a:t>
            </a:r>
          </a:p>
          <a:p>
            <a:r>
              <a:rPr lang="en-US" dirty="0" smtClean="0"/>
              <a:t>2) </a:t>
            </a:r>
            <a:r>
              <a:rPr lang="en-US" dirty="0" err="1" smtClean="0"/>
              <a:t>Shivang</a:t>
            </a:r>
            <a:r>
              <a:rPr lang="en-US" dirty="0" smtClean="0"/>
              <a:t> </a:t>
            </a:r>
            <a:r>
              <a:rPr lang="en-US" dirty="0" err="1" smtClean="0"/>
              <a:t>bhatia</a:t>
            </a:r>
            <a:r>
              <a:rPr lang="en-US" dirty="0" smtClean="0"/>
              <a:t> </a:t>
            </a:r>
          </a:p>
          <a:p>
            <a:r>
              <a:rPr lang="en-US" dirty="0" smtClean="0"/>
              <a:t>3) </a:t>
            </a:r>
            <a:r>
              <a:rPr lang="en-US" dirty="0" err="1" smtClean="0"/>
              <a:t>Varun</a:t>
            </a:r>
            <a:r>
              <a:rPr lang="en-US" dirty="0"/>
              <a:t> </a:t>
            </a:r>
            <a:r>
              <a:rPr lang="en-US" dirty="0" err="1"/>
              <a:t>p</a:t>
            </a:r>
            <a:r>
              <a:rPr lang="en-US" dirty="0" err="1" smtClean="0"/>
              <a:t>atel</a:t>
            </a:r>
            <a:endParaRPr lang="en-US" dirty="0" smtClean="0"/>
          </a:p>
          <a:p>
            <a:r>
              <a:rPr lang="en-US" dirty="0" smtClean="0"/>
              <a:t>4) </a:t>
            </a:r>
            <a:r>
              <a:rPr lang="en-US" dirty="0" err="1" smtClean="0"/>
              <a:t>Mehul</a:t>
            </a:r>
            <a:r>
              <a:rPr lang="en-US" dirty="0" smtClean="0"/>
              <a:t> </a:t>
            </a:r>
            <a:r>
              <a:rPr lang="en-US" dirty="0" err="1" smtClean="0"/>
              <a:t>jain</a:t>
            </a:r>
            <a:endParaRPr lang="en-US" dirty="0" smtClean="0"/>
          </a:p>
          <a:p>
            <a:r>
              <a:rPr lang="en-US" dirty="0" smtClean="0"/>
              <a:t>5) </a:t>
            </a:r>
            <a:r>
              <a:rPr lang="en-US" dirty="0" err="1" smtClean="0"/>
              <a:t>Sheladiya</a:t>
            </a:r>
            <a:r>
              <a:rPr lang="en-US" dirty="0" smtClean="0"/>
              <a:t> </a:t>
            </a:r>
            <a:r>
              <a:rPr lang="en-US" dirty="0" err="1" smtClean="0"/>
              <a:t>Chintankumar</a:t>
            </a:r>
            <a:endParaRPr lang="en-US" dirty="0" smtClean="0"/>
          </a:p>
          <a:p>
            <a:r>
              <a:rPr lang="en-US" dirty="0" smtClean="0"/>
              <a:t>6) </a:t>
            </a:r>
            <a:r>
              <a:rPr lang="en-US" dirty="0" err="1" smtClean="0"/>
              <a:t>Parmar</a:t>
            </a:r>
            <a:r>
              <a:rPr lang="en-US" dirty="0" smtClean="0"/>
              <a:t> </a:t>
            </a:r>
            <a:r>
              <a:rPr lang="en-US" dirty="0" err="1" smtClean="0"/>
              <a:t>jaydeep</a:t>
            </a:r>
            <a:r>
              <a:rPr lang="en-US" dirty="0" smtClean="0"/>
              <a:t> </a:t>
            </a:r>
            <a:endParaRPr lang="en-US" dirty="0"/>
          </a:p>
          <a:p>
            <a:endParaRPr lang="en-US" dirty="0"/>
          </a:p>
          <a:p>
            <a:r>
              <a:rPr lang="en-US" dirty="0" smtClean="0"/>
              <a:t>Created by        </a:t>
            </a:r>
            <a:r>
              <a:rPr lang="en-US" sz="9600" dirty="0" smtClean="0">
                <a:solidFill>
                  <a:srgbClr val="FF0000"/>
                </a:solidFill>
                <a:latin typeface="Curlz MT" panose="04040404050702020202" pitchFamily="82" charset="0"/>
              </a:rPr>
              <a:t>jay shah</a:t>
            </a:r>
            <a:endParaRPr lang="en-US" sz="9600" dirty="0">
              <a:solidFill>
                <a:srgbClr val="FF0000"/>
              </a:solidFill>
              <a:latin typeface="Curlz MT" panose="04040404050702020202" pitchFamily="82" charset="0"/>
            </a:endParaRPr>
          </a:p>
        </p:txBody>
      </p:sp>
    </p:spTree>
    <p:extLst>
      <p:ext uri="{BB962C8B-B14F-4D97-AF65-F5344CB8AC3E}">
        <p14:creationId xmlns:p14="http://schemas.microsoft.com/office/powerpoint/2010/main" val="1830519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ight Arrow 2">
            <a:hlinkClick r:id="rId3" action="ppaction://hlinkfile"/>
          </p:cNvPr>
          <p:cNvSpPr/>
          <p:nvPr/>
        </p:nvSpPr>
        <p:spPr>
          <a:xfrm>
            <a:off x="419100" y="1219200"/>
            <a:ext cx="7543800" cy="4343400"/>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p:cNvSpPr/>
          <p:nvPr/>
        </p:nvSpPr>
        <p:spPr>
          <a:xfrm>
            <a:off x="1194136" y="2590800"/>
            <a:ext cx="6273128" cy="1754326"/>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Linear measurement </a:t>
            </a:r>
          </a:p>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video</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Cloud 3"/>
          <p:cNvSpPr/>
          <p:nvPr/>
        </p:nvSpPr>
        <p:spPr>
          <a:xfrm>
            <a:off x="1194136" y="228600"/>
            <a:ext cx="2996864" cy="1371600"/>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47800" y="676870"/>
            <a:ext cx="2743200" cy="369332"/>
          </a:xfrm>
          <a:prstGeom prst="rect">
            <a:avLst/>
          </a:prstGeom>
          <a:noFill/>
        </p:spPr>
        <p:txBody>
          <a:bodyPr wrap="square" rtlCol="0">
            <a:spAutoFit/>
          </a:bodyPr>
          <a:lstStyle/>
          <a:p>
            <a:r>
              <a:rPr lang="en-US" dirty="0" smtClean="0"/>
              <a:t>Click on arrow for video</a:t>
            </a:r>
            <a:endParaRPr lang="en-US" dirty="0"/>
          </a:p>
        </p:txBody>
      </p:sp>
    </p:spTree>
    <p:extLst>
      <p:ext uri="{BB962C8B-B14F-4D97-AF65-F5344CB8AC3E}">
        <p14:creationId xmlns:p14="http://schemas.microsoft.com/office/powerpoint/2010/main" val="2558302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a:t>
            </a:r>
            <a:endParaRPr lang="en-US" dirty="0"/>
          </a:p>
        </p:txBody>
      </p:sp>
    </p:spTree>
    <p:extLst>
      <p:ext uri="{BB962C8B-B14F-4D97-AF65-F5344CB8AC3E}">
        <p14:creationId xmlns:p14="http://schemas.microsoft.com/office/powerpoint/2010/main" val="1068140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14800"/>
            <a:ext cx="8229600" cy="1143000"/>
          </a:xfrm>
        </p:spPr>
        <p:txBody>
          <a:bodyPr/>
          <a:lstStyle/>
          <a:p>
            <a:endParaRPr lang="en-US" dirty="0"/>
          </a:p>
        </p:txBody>
      </p:sp>
      <p:pic>
        <p:nvPicPr>
          <p:cNvPr id="1026" name="Picture 2" descr="C:\Users\Jay Shah\Desktop\sea176x22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80771"/>
            <a:ext cx="9144000" cy="7391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1333971">
            <a:off x="5429368" y="4187849"/>
            <a:ext cx="3886200" cy="646331"/>
          </a:xfrm>
          <a:prstGeom prst="rect">
            <a:avLst/>
          </a:prstGeom>
          <a:noFill/>
        </p:spPr>
        <p:txBody>
          <a:bodyPr wrap="square" rtlCol="0">
            <a:spAutoFit/>
          </a:bodyPr>
          <a:lstStyle/>
          <a:p>
            <a:r>
              <a:rPr lang="en-US" dirty="0" smtClean="0"/>
              <a:t>By :- Jay shah  Civil-A </a:t>
            </a:r>
          </a:p>
          <a:p>
            <a:r>
              <a:rPr lang="en-US" dirty="0"/>
              <a:t> </a:t>
            </a:r>
            <a:r>
              <a:rPr lang="en-US" dirty="0" smtClean="0"/>
              <a:t>                  group-3</a:t>
            </a:r>
            <a:endParaRPr lang="en-US" dirty="0"/>
          </a:p>
        </p:txBody>
      </p:sp>
    </p:spTree>
    <p:extLst>
      <p:ext uri="{BB962C8B-B14F-4D97-AF65-F5344CB8AC3E}">
        <p14:creationId xmlns:p14="http://schemas.microsoft.com/office/powerpoint/2010/main" val="3562502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583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438400"/>
            <a:ext cx="8229600" cy="1143000"/>
          </a:xfrm>
        </p:spPr>
        <p:txBody>
          <a:bodyPr>
            <a:noAutofit/>
          </a:bodyPr>
          <a:lstStyle/>
          <a:p>
            <a:r>
              <a:rPr lang="en-US" sz="8000" u="sng" dirty="0" smtClean="0">
                <a:effectLst>
                  <a:glow rad="101600">
                    <a:schemeClr val="accent2">
                      <a:lumMod val="40000"/>
                      <a:lumOff val="60000"/>
                      <a:alpha val="60000"/>
                    </a:schemeClr>
                  </a:glow>
                  <a:outerShdw blurRad="38100" dist="38100" dir="2700000" algn="tl">
                    <a:srgbClr val="000000">
                      <a:alpha val="43137"/>
                    </a:srgbClr>
                  </a:outerShdw>
                  <a:reflection stA="45000" endPos="0" dist="50800" dir="5400000" sy="-100000" algn="bl" rotWithShape="0"/>
                </a:effectLst>
                <a:latin typeface="Lucida Calligraphy" panose="03010101010101010101" pitchFamily="66" charset="0"/>
              </a:rPr>
              <a:t>Terms </a:t>
            </a:r>
            <a:br>
              <a:rPr lang="en-US" sz="8000" u="sng" dirty="0" smtClean="0">
                <a:effectLst>
                  <a:glow rad="101600">
                    <a:schemeClr val="accent2">
                      <a:lumMod val="40000"/>
                      <a:lumOff val="60000"/>
                      <a:alpha val="60000"/>
                    </a:schemeClr>
                  </a:glow>
                  <a:outerShdw blurRad="38100" dist="38100" dir="2700000" algn="tl">
                    <a:srgbClr val="000000">
                      <a:alpha val="43137"/>
                    </a:srgbClr>
                  </a:outerShdw>
                  <a:reflection stA="45000" endPos="0" dist="50800" dir="5400000" sy="-100000" algn="bl" rotWithShape="0"/>
                </a:effectLst>
                <a:latin typeface="Lucida Calligraphy" panose="03010101010101010101" pitchFamily="66" charset="0"/>
              </a:rPr>
            </a:br>
            <a:r>
              <a:rPr lang="en-US" sz="8000" dirty="0" smtClean="0">
                <a:effectLst>
                  <a:glow rad="101600">
                    <a:schemeClr val="accent2">
                      <a:lumMod val="40000"/>
                      <a:lumOff val="60000"/>
                      <a:alpha val="60000"/>
                    </a:schemeClr>
                  </a:glow>
                  <a:outerShdw blurRad="38100" dist="38100" dir="2700000" algn="tl">
                    <a:srgbClr val="000000">
                      <a:alpha val="43137"/>
                    </a:srgbClr>
                  </a:outerShdw>
                  <a:reflection stA="45000" endPos="0" dist="50800" dir="5400000" sy="-100000" algn="bl" rotWithShape="0"/>
                </a:effectLst>
                <a:latin typeface="Lucida Calligraphy" panose="03010101010101010101" pitchFamily="66" charset="0"/>
              </a:rPr>
              <a:t>related to </a:t>
            </a:r>
            <a:r>
              <a:rPr lang="en-US" sz="8000" u="sng" dirty="0" smtClean="0">
                <a:effectLst>
                  <a:glow rad="101600">
                    <a:schemeClr val="accent2">
                      <a:lumMod val="40000"/>
                      <a:lumOff val="60000"/>
                      <a:alpha val="60000"/>
                    </a:schemeClr>
                  </a:glow>
                  <a:outerShdw blurRad="38100" dist="38100" dir="2700000" algn="tl">
                    <a:srgbClr val="000000">
                      <a:alpha val="43137"/>
                    </a:srgbClr>
                  </a:outerShdw>
                  <a:reflection stA="45000" endPos="0" dist="50800" dir="5400000" sy="-100000" algn="bl" rotWithShape="0"/>
                </a:effectLst>
                <a:latin typeface="Lucida Calligraphy" panose="03010101010101010101" pitchFamily="66" charset="0"/>
              </a:rPr>
              <a:t/>
            </a:r>
            <a:br>
              <a:rPr lang="en-US" sz="8000" u="sng" dirty="0" smtClean="0">
                <a:effectLst>
                  <a:glow rad="101600">
                    <a:schemeClr val="accent2">
                      <a:lumMod val="40000"/>
                      <a:lumOff val="60000"/>
                      <a:alpha val="60000"/>
                    </a:schemeClr>
                  </a:glow>
                  <a:outerShdw blurRad="38100" dist="38100" dir="2700000" algn="tl">
                    <a:srgbClr val="000000">
                      <a:alpha val="43137"/>
                    </a:srgbClr>
                  </a:outerShdw>
                  <a:reflection stA="45000" endPos="0" dist="50800" dir="5400000" sy="-100000" algn="bl" rotWithShape="0"/>
                </a:effectLst>
                <a:latin typeface="Lucida Calligraphy" panose="03010101010101010101" pitchFamily="66" charset="0"/>
              </a:rPr>
            </a:br>
            <a:r>
              <a:rPr lang="en-US" sz="8000" u="sng" dirty="0" smtClean="0">
                <a:effectLst>
                  <a:glow rad="101600">
                    <a:schemeClr val="accent2">
                      <a:lumMod val="40000"/>
                      <a:lumOff val="60000"/>
                      <a:alpha val="60000"/>
                    </a:schemeClr>
                  </a:glow>
                  <a:outerShdw blurRad="38100" dist="38100" dir="2700000" algn="tl">
                    <a:srgbClr val="000000">
                      <a:alpha val="43137"/>
                    </a:srgbClr>
                  </a:outerShdw>
                  <a:reflection stA="45000" endPos="0" dist="50800" dir="5400000" sy="-100000" algn="bl" rotWithShape="0"/>
                </a:effectLst>
                <a:latin typeface="Lucida Calligraphy" panose="03010101010101010101" pitchFamily="66" charset="0"/>
              </a:rPr>
              <a:t>linear measurements </a:t>
            </a:r>
            <a:endParaRPr lang="en-US" sz="8000" u="sng" dirty="0">
              <a:effectLst>
                <a:glow rad="101600">
                  <a:schemeClr val="accent2">
                    <a:lumMod val="40000"/>
                    <a:lumOff val="60000"/>
                    <a:alpha val="60000"/>
                  </a:schemeClr>
                </a:glow>
                <a:outerShdw blurRad="38100" dist="38100" dir="2700000" algn="tl">
                  <a:srgbClr val="000000">
                    <a:alpha val="43137"/>
                  </a:srgbClr>
                </a:outerShdw>
                <a:reflection stA="45000" endPos="0" dist="50800" dir="5400000" sy="-100000" algn="bl" rotWithShape="0"/>
              </a:effectLst>
              <a:latin typeface="Lucida Calligraphy" panose="03010101010101010101" pitchFamily="66" charset="0"/>
            </a:endParaRPr>
          </a:p>
        </p:txBody>
      </p:sp>
    </p:spTree>
    <p:extLst>
      <p:ext uri="{BB962C8B-B14F-4D97-AF65-F5344CB8AC3E}">
        <p14:creationId xmlns:p14="http://schemas.microsoft.com/office/powerpoint/2010/main" val="265996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1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19066936">
            <a:off x="3505201" y="2549523"/>
            <a:ext cx="1219200" cy="369332"/>
          </a:xfrm>
          <a:prstGeom prst="rect">
            <a:avLst/>
          </a:prstGeom>
          <a:noFill/>
        </p:spPr>
        <p:txBody>
          <a:bodyPr wrap="square" rtlCol="0">
            <a:spAutoFit/>
          </a:bodyPr>
          <a:lstStyle/>
          <a:p>
            <a:r>
              <a:rPr lang="en-US" dirty="0" smtClean="0"/>
              <a:t>Base line</a:t>
            </a:r>
            <a:endParaRPr lang="en-US" dirty="0"/>
          </a:p>
        </p:txBody>
      </p:sp>
      <p:sp>
        <p:nvSpPr>
          <p:cNvPr id="4" name="TextBox 3"/>
          <p:cNvSpPr txBox="1"/>
          <p:nvPr/>
        </p:nvSpPr>
        <p:spPr>
          <a:xfrm rot="2547442">
            <a:off x="1549399" y="2370000"/>
            <a:ext cx="1295400" cy="369332"/>
          </a:xfrm>
          <a:prstGeom prst="rect">
            <a:avLst/>
          </a:prstGeom>
          <a:noFill/>
        </p:spPr>
        <p:txBody>
          <a:bodyPr wrap="square" rtlCol="0">
            <a:spAutoFit/>
          </a:bodyPr>
          <a:lstStyle/>
          <a:p>
            <a:r>
              <a:rPr lang="en-US" dirty="0" smtClean="0"/>
              <a:t>Check line</a:t>
            </a:r>
            <a:endParaRPr lang="en-US" dirty="0"/>
          </a:p>
        </p:txBody>
      </p:sp>
      <p:sp>
        <p:nvSpPr>
          <p:cNvPr id="5" name="TextBox 4"/>
          <p:cNvSpPr txBox="1"/>
          <p:nvPr/>
        </p:nvSpPr>
        <p:spPr>
          <a:xfrm rot="3502235">
            <a:off x="5652736" y="1851429"/>
            <a:ext cx="990600" cy="369332"/>
          </a:xfrm>
          <a:prstGeom prst="rect">
            <a:avLst/>
          </a:prstGeom>
          <a:noFill/>
        </p:spPr>
        <p:txBody>
          <a:bodyPr wrap="square" rtlCol="0">
            <a:spAutoFit/>
          </a:bodyPr>
          <a:lstStyle/>
          <a:p>
            <a:r>
              <a:rPr lang="en-US" dirty="0" smtClean="0"/>
              <a:t>Tie line</a:t>
            </a:r>
            <a:endParaRPr lang="en-US" dirty="0"/>
          </a:p>
        </p:txBody>
      </p:sp>
      <p:sp>
        <p:nvSpPr>
          <p:cNvPr id="6" name="TextBox 5"/>
          <p:cNvSpPr txBox="1"/>
          <p:nvPr/>
        </p:nvSpPr>
        <p:spPr>
          <a:xfrm rot="20438427">
            <a:off x="3539246" y="5156199"/>
            <a:ext cx="1828800" cy="381000"/>
          </a:xfrm>
          <a:prstGeom prst="rect">
            <a:avLst/>
          </a:prstGeom>
          <a:noFill/>
        </p:spPr>
        <p:txBody>
          <a:bodyPr wrap="square" rtlCol="0">
            <a:spAutoFit/>
          </a:bodyPr>
          <a:lstStyle/>
          <a:p>
            <a:r>
              <a:rPr lang="en-US" dirty="0" smtClean="0">
                <a:solidFill>
                  <a:schemeClr val="bg1"/>
                </a:solidFill>
              </a:rPr>
              <a:t>Main survey line</a:t>
            </a:r>
            <a:endParaRPr lang="en-US" dirty="0">
              <a:solidFill>
                <a:schemeClr val="bg1"/>
              </a:solidFill>
            </a:endParaRPr>
          </a:p>
        </p:txBody>
      </p:sp>
      <p:sp>
        <p:nvSpPr>
          <p:cNvPr id="9" name="Flowchart: Punched Tape 8"/>
          <p:cNvSpPr/>
          <p:nvPr/>
        </p:nvSpPr>
        <p:spPr>
          <a:xfrm>
            <a:off x="495299" y="4447090"/>
            <a:ext cx="8229600" cy="2353189"/>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Main survey lines:-</a:t>
            </a:r>
          </a:p>
          <a:p>
            <a:pPr algn="ctr"/>
            <a:r>
              <a:rPr lang="en-US" dirty="0" smtClean="0"/>
              <a:t>The lines joining the main stations are called “main survey lines” or chain lines.</a:t>
            </a:r>
            <a:endParaRPr lang="en-US" dirty="0"/>
          </a:p>
        </p:txBody>
      </p:sp>
      <p:sp>
        <p:nvSpPr>
          <p:cNvPr id="10" name="5-Point Star 9"/>
          <p:cNvSpPr/>
          <p:nvPr/>
        </p:nvSpPr>
        <p:spPr>
          <a:xfrm>
            <a:off x="1257301" y="617665"/>
            <a:ext cx="5715000" cy="378484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Base line:-</a:t>
            </a:r>
          </a:p>
          <a:p>
            <a:pPr algn="ctr"/>
            <a:r>
              <a:rPr lang="en-US" dirty="0" smtClean="0"/>
              <a:t>The line on which the framework of the survey is built is known  as Base line. </a:t>
            </a:r>
            <a:endParaRPr lang="en-US" dirty="0"/>
          </a:p>
        </p:txBody>
      </p:sp>
      <p:sp>
        <p:nvSpPr>
          <p:cNvPr id="11" name="Oval Callout 10"/>
          <p:cNvSpPr/>
          <p:nvPr/>
        </p:nvSpPr>
        <p:spPr>
          <a:xfrm>
            <a:off x="6565019" y="174393"/>
            <a:ext cx="2362200" cy="180680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Tie line:-</a:t>
            </a:r>
          </a:p>
          <a:p>
            <a:pPr algn="ctr"/>
            <a:r>
              <a:rPr lang="en-US" dirty="0" smtClean="0"/>
              <a:t>A line joining tie stations is termed as a tie line.</a:t>
            </a:r>
            <a:endParaRPr lang="en-US" dirty="0"/>
          </a:p>
        </p:txBody>
      </p:sp>
      <p:sp>
        <p:nvSpPr>
          <p:cNvPr id="12" name="Line Callout 3 (Border and Accent Bar) 11"/>
          <p:cNvSpPr/>
          <p:nvPr/>
        </p:nvSpPr>
        <p:spPr>
          <a:xfrm>
            <a:off x="762000" y="174392"/>
            <a:ext cx="2664201" cy="1502007"/>
          </a:xfrm>
          <a:prstGeom prst="accentBorderCallout3">
            <a:avLst>
              <a:gd name="adj1" fmla="val 30251"/>
              <a:gd name="adj2" fmla="val 1190"/>
              <a:gd name="adj3" fmla="val 48408"/>
              <a:gd name="adj4" fmla="val -19980"/>
              <a:gd name="adj5" fmla="val 175087"/>
              <a:gd name="adj6" fmla="val 6181"/>
              <a:gd name="adj7" fmla="val 171834"/>
              <a:gd name="adj8" fmla="val 463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Check line:-</a:t>
            </a:r>
          </a:p>
          <a:p>
            <a:pPr algn="ctr"/>
            <a:r>
              <a:rPr lang="en-US" dirty="0" smtClean="0"/>
              <a:t>The line joining the apex point of  a triangle to some fixed points on its base is chain line.</a:t>
            </a:r>
            <a:endParaRPr lang="en-US" dirty="0"/>
          </a:p>
        </p:txBody>
      </p:sp>
    </p:spTree>
    <p:extLst>
      <p:ext uri="{BB962C8B-B14F-4D97-AF65-F5344CB8AC3E}">
        <p14:creationId xmlns:p14="http://schemas.microsoft.com/office/powerpoint/2010/main" val="69849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9"/>
                                        </p:tgtEl>
                                        <p:attrNameLst>
                                          <p:attrName>ppt_y</p:attrName>
                                        </p:attrNameLst>
                                      </p:cBhvr>
                                      <p:tavLst>
                                        <p:tav tm="0">
                                          <p:val>
                                            <p:strVal val="ppt_y"/>
                                          </p:val>
                                        </p:tav>
                                        <p:tav tm="100000">
                                          <p:val>
                                            <p:strVal val="ppt_y"/>
                                          </p:val>
                                        </p:tav>
                                      </p:tavLst>
                                    </p:anim>
                                    <p:anim calcmode="lin" valueType="num">
                                      <p:cBhvr>
                                        <p:cTn id="8" dur="500"/>
                                        <p:tgtEl>
                                          <p:spTgt spid="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1" presetClass="exit" presetSubtype="0" fill="hold" grpId="0" nodeType="clickEffect">
                                  <p:stCondLst>
                                    <p:cond delay="0"/>
                                  </p:stCondLst>
                                  <p:iterate type="lt">
                                    <p:tmPct val="10000"/>
                                  </p:iterate>
                                  <p:childTnLst>
                                    <p:anim calcmode="lin" valueType="num">
                                      <p:cBhvr>
                                        <p:cTn id="15" dur="500"/>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500"/>
                                        <p:tgtEl>
                                          <p:spTgt spid="10"/>
                                        </p:tgtEl>
                                        <p:attrNameLst>
                                          <p:attrName>ppt_y</p:attrName>
                                        </p:attrNameLst>
                                      </p:cBhvr>
                                      <p:tavLst>
                                        <p:tav tm="0">
                                          <p:val>
                                            <p:strVal val="ppt_y"/>
                                          </p:val>
                                        </p:tav>
                                        <p:tav tm="100000">
                                          <p:val>
                                            <p:strVal val="ppt_y"/>
                                          </p:val>
                                        </p:tav>
                                      </p:tavLst>
                                    </p:anim>
                                    <p:anim calcmode="lin" valueType="num">
                                      <p:cBhvr>
                                        <p:cTn id="17" dur="500"/>
                                        <p:tgtEl>
                                          <p:spTgt spid="10"/>
                                        </p:tgtEl>
                                        <p:attrNameLst>
                                          <p:attrName>ppt_h</p:attrName>
                                        </p:attrNameLst>
                                      </p:cBhvr>
                                      <p:tavLst>
                                        <p:tav tm="0">
                                          <p:val>
                                            <p:strVal val="ppt_h"/>
                                          </p:val>
                                        </p:tav>
                                        <p:tav tm="50000">
                                          <p:val>
                                            <p:strVal val="ppt_h+.01"/>
                                          </p:val>
                                        </p:tav>
                                        <p:tav tm="100000">
                                          <p:val>
                                            <p:strVal val="ppt_h/10"/>
                                          </p:val>
                                        </p:tav>
                                      </p:tavLst>
                                    </p:anim>
                                    <p:anim calcmode="lin" valueType="num">
                                      <p:cBhvr>
                                        <p:cTn id="18" dur="500"/>
                                        <p:tgtEl>
                                          <p:spTgt spid="10"/>
                                        </p:tgtEl>
                                        <p:attrNameLst>
                                          <p:attrName>ppt_w</p:attrName>
                                        </p:attrNameLst>
                                      </p:cBhvr>
                                      <p:tavLst>
                                        <p:tav tm="0">
                                          <p:val>
                                            <p:strVal val="ppt_w"/>
                                          </p:val>
                                        </p:tav>
                                        <p:tav tm="50000">
                                          <p:val>
                                            <p:strVal val="ppt_w+.01"/>
                                          </p:val>
                                        </p:tav>
                                        <p:tav tm="100000">
                                          <p:val>
                                            <p:strVal val="ppt_w/10"/>
                                          </p:val>
                                        </p:tav>
                                      </p:tavLst>
                                    </p:anim>
                                    <p:animEffect transition="out" filter="fade">
                                      <p:cBhvr>
                                        <p:cTn id="19" dur="500" tmFilter="0,0; .5, 0; 1, 1"/>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5" presetClass="exit" presetSubtype="0" fill="hold" grpId="0" nodeType="clickEffect">
                                  <p:stCondLst>
                                    <p:cond delay="0"/>
                                  </p:stCondLst>
                                  <p:childTnLst>
                                    <p:animEffect transition="out" filter="fade">
                                      <p:cBhvr>
                                        <p:cTn id="24" dur="1000" accel="50000">
                                          <p:stCondLst>
                                            <p:cond delay="0"/>
                                          </p:stCondLst>
                                        </p:cTn>
                                        <p:tgtEl>
                                          <p:spTgt spid="11"/>
                                        </p:tgtEl>
                                      </p:cBhvr>
                                    </p:animEffect>
                                    <p:anim calcmode="lin" valueType="num">
                                      <p:cBhvr>
                                        <p:cTn id="25" dur="500" accel="50000">
                                          <p:stCondLst>
                                            <p:cond delay="0"/>
                                          </p:stCondLst>
                                        </p:cTn>
                                        <p:tgtEl>
                                          <p:spTgt spid="11"/>
                                        </p:tgtEl>
                                        <p:attrNameLst>
                                          <p:attrName>ppt_y</p:attrName>
                                        </p:attrNameLst>
                                      </p:cBhvr>
                                      <p:tavLst>
                                        <p:tav tm="0">
                                          <p:val>
                                            <p:strVal val="ppt_y"/>
                                          </p:val>
                                        </p:tav>
                                        <p:tav tm="100000">
                                          <p:val>
                                            <p:strVal val="ppt_y+.1"/>
                                          </p:val>
                                        </p:tav>
                                      </p:tavLst>
                                    </p:anim>
                                    <p:anim calcmode="lin" valueType="num">
                                      <p:cBhvr>
                                        <p:cTn id="26" dur="500" decel="50000">
                                          <p:stCondLst>
                                            <p:cond delay="500"/>
                                          </p:stCondLst>
                                        </p:cTn>
                                        <p:tgtEl>
                                          <p:spTgt spid="11"/>
                                        </p:tgtEl>
                                        <p:attrNameLst>
                                          <p:attrName>ppt_y</p:attrName>
                                        </p:attrNameLst>
                                      </p:cBhvr>
                                      <p:tavLst>
                                        <p:tav tm="0">
                                          <p:val>
                                            <p:strVal val="ppt_y"/>
                                          </p:val>
                                        </p:tav>
                                        <p:tav tm="100000">
                                          <p:val>
                                            <p:strVal val="ppt_y-.1"/>
                                          </p:val>
                                        </p:tav>
                                      </p:tavLst>
                                    </p:anim>
                                    <p:anim calcmode="lin" valueType="num">
                                      <p:cBhvr>
                                        <p:cTn id="27" dur="500" accel="50000">
                                          <p:stCondLst>
                                            <p:cond delay="500"/>
                                          </p:stCondLst>
                                        </p:cTn>
                                        <p:tgtEl>
                                          <p:spTgt spid="11"/>
                                        </p:tgtEl>
                                        <p:attrNameLst>
                                          <p:attrName>ppt_x</p:attrName>
                                        </p:attrNameLst>
                                      </p:cBhvr>
                                      <p:tavLst>
                                        <p:tav tm="0">
                                          <p:val>
                                            <p:strVal val="ppt_x"/>
                                          </p:val>
                                        </p:tav>
                                        <p:tav tm="100000">
                                          <p:val>
                                            <p:strVal val="ppt_x+.4"/>
                                          </p:val>
                                        </p:tav>
                                      </p:tavLst>
                                    </p:anim>
                                    <p:anim calcmode="lin" valueType="num">
                                      <p:cBhvr>
                                        <p:cTn id="28" dur="1000"/>
                                        <p:tgtEl>
                                          <p:spTgt spid="11"/>
                                        </p:tgtEl>
                                        <p:attrNameLst>
                                          <p:attrName>ppt_h</p:attrName>
                                        </p:attrNameLst>
                                      </p:cBhvr>
                                      <p:tavLst>
                                        <p:tav tm="0">
                                          <p:val>
                                            <p:strVal val="ppt_h"/>
                                          </p:val>
                                        </p:tav>
                                        <p:tav tm="100000">
                                          <p:val>
                                            <p:strVal val="ppt_h"/>
                                          </p:val>
                                        </p:tav>
                                      </p:tavLst>
                                    </p:anim>
                                    <p:anim calcmode="lin" valueType="num">
                                      <p:cBhvr>
                                        <p:cTn id="29" dur="500" accel="50000">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0" dur="500" decel="50000">
                                          <p:stCondLst>
                                            <p:cond delay="500"/>
                                          </p:stCondLst>
                                        </p:cTn>
                                        <p:tgtEl>
                                          <p:spTgt spid="11"/>
                                        </p:tgtEl>
                                        <p:attrNameLst>
                                          <p:attrName>ppt_w</p:attrName>
                                        </p:attrNameLst>
                                      </p:cBhvr>
                                      <p:tavLst>
                                        <p:tav tm="0">
                                          <p:val>
                                            <p:strVal val="ppt_w"/>
                                          </p:val>
                                        </p:tav>
                                        <p:tav tm="100000">
                                          <p:val>
                                            <p:strVal val="ppt_w/.05"/>
                                          </p:val>
                                        </p:tav>
                                      </p:tavLst>
                                    </p:anim>
                                    <p:anim calcmode="lin" valueType="num">
                                      <p:cBhvr>
                                        <p:cTn id="31" dur="500" accel="50000">
                                          <p:stCondLst>
                                            <p:cond delay="500"/>
                                          </p:stCondLst>
                                        </p:cTn>
                                        <p:tgtEl>
                                          <p:spTgt spid="11"/>
                                        </p:tgtEl>
                                        <p:attrNameLst>
                                          <p:attrName>style.rotation</p:attrName>
                                        </p:attrNameLst>
                                      </p:cBhvr>
                                      <p:tavLst>
                                        <p:tav tm="0">
                                          <p:val>
                                            <p:fltVal val="0"/>
                                          </p:val>
                                        </p:tav>
                                        <p:tav tm="100000">
                                          <p:val>
                                            <p:fltVal val="-90"/>
                                          </p:val>
                                        </p:tav>
                                      </p:tavLst>
                                    </p:anim>
                                    <p:set>
                                      <p:cBhvr>
                                        <p:cTn id="32" dur="1" fill="hold">
                                          <p:stCondLst>
                                            <p:cond delay="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9" presetClass="exit" presetSubtype="0" accel="100000" fill="hold" grpId="0" nodeType="clickEffect">
                                  <p:stCondLst>
                                    <p:cond delay="0"/>
                                  </p:stCondLst>
                                  <p:childTnLst>
                                    <p:anim calcmode="lin" valueType="num">
                                      <p:cBhvr>
                                        <p:cTn id="36" dur="500"/>
                                        <p:tgtEl>
                                          <p:spTgt spid="12"/>
                                        </p:tgtEl>
                                        <p:attrNameLst>
                                          <p:attrName>ppt_w</p:attrName>
                                        </p:attrNameLst>
                                      </p:cBhvr>
                                      <p:tavLst>
                                        <p:tav tm="0">
                                          <p:val>
                                            <p:strVal val="ppt_w"/>
                                          </p:val>
                                        </p:tav>
                                        <p:tav tm="100000">
                                          <p:val>
                                            <p:fltVal val="0"/>
                                          </p:val>
                                        </p:tav>
                                      </p:tavLst>
                                    </p:anim>
                                    <p:anim calcmode="lin" valueType="num">
                                      <p:cBhvr>
                                        <p:cTn id="37" dur="500"/>
                                        <p:tgtEl>
                                          <p:spTgt spid="12"/>
                                        </p:tgtEl>
                                        <p:attrNameLst>
                                          <p:attrName>ppt_h</p:attrName>
                                        </p:attrNameLst>
                                      </p:cBhvr>
                                      <p:tavLst>
                                        <p:tav tm="0">
                                          <p:val>
                                            <p:strVal val="ppt_h"/>
                                          </p:val>
                                        </p:tav>
                                        <p:tav tm="100000">
                                          <p:val>
                                            <p:fltVal val="0"/>
                                          </p:val>
                                        </p:tav>
                                      </p:tavLst>
                                    </p:anim>
                                    <p:anim calcmode="lin" valueType="num">
                                      <p:cBhvr>
                                        <p:cTn id="38" dur="500"/>
                                        <p:tgtEl>
                                          <p:spTgt spid="12"/>
                                        </p:tgtEl>
                                        <p:attrNameLst>
                                          <p:attrName>style.rotation</p:attrName>
                                        </p:attrNameLst>
                                      </p:cBhvr>
                                      <p:tavLst>
                                        <p:tav tm="0">
                                          <p:val>
                                            <p:fltVal val="0"/>
                                          </p:val>
                                        </p:tav>
                                        <p:tav tm="100000">
                                          <p:val>
                                            <p:fltVal val="360"/>
                                          </p:val>
                                        </p:tav>
                                      </p:tavLst>
                                    </p:anim>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8100000" scaled="1"/>
          <a:tileRect/>
        </a:gradFill>
        <a:effectLst/>
      </p:bgPr>
    </p:bg>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101" y="5410200"/>
            <a:ext cx="50927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C:\Users\Jay Shah\Desktop\burning176x22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0"/>
            <a:ext cx="4819650" cy="20573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ay Shah\Desktop\2chai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4648200"/>
            <a:ext cx="3327400"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81000" y="1905000"/>
            <a:ext cx="8229600" cy="1143000"/>
          </a:xfrm>
        </p:spPr>
        <p:txBody>
          <a:bodyPr/>
          <a:lstStyle/>
          <a:p>
            <a:r>
              <a:rPr lang="en-US" i="1" u="sng" dirty="0" smtClean="0">
                <a:latin typeface="Algerian" panose="04020705040A02060702" pitchFamily="82" charset="0"/>
              </a:rPr>
              <a:t>Instruments</a:t>
            </a:r>
            <a:r>
              <a:rPr lang="en-US" i="1" dirty="0" smtClean="0">
                <a:latin typeface="Algerian" panose="04020705040A02060702" pitchFamily="82" charset="0"/>
              </a:rPr>
              <a:t> for chaining</a:t>
            </a:r>
            <a:endParaRPr lang="en-US" i="1" dirty="0">
              <a:latin typeface="Algerian" panose="04020705040A02060702" pitchFamily="82" charset="0"/>
            </a:endParaRPr>
          </a:p>
        </p:txBody>
      </p:sp>
      <p:sp>
        <p:nvSpPr>
          <p:cNvPr id="5" name="Content Placeholder 4"/>
          <p:cNvSpPr>
            <a:spLocks noGrp="1"/>
          </p:cNvSpPr>
          <p:nvPr>
            <p:ph idx="1"/>
          </p:nvPr>
        </p:nvSpPr>
        <p:spPr>
          <a:xfrm>
            <a:off x="381000" y="2743200"/>
            <a:ext cx="8229600" cy="4525963"/>
          </a:xfrm>
        </p:spPr>
        <p:txBody>
          <a:bodyPr/>
          <a:lstStyle/>
          <a:p>
            <a:pPr marL="0" indent="0">
              <a:buNone/>
            </a:pPr>
            <a:r>
              <a:rPr lang="en-US" dirty="0" smtClean="0"/>
              <a:t>1) </a:t>
            </a:r>
            <a:r>
              <a:rPr lang="en-US" dirty="0" smtClean="0">
                <a:effectLst>
                  <a:outerShdw blurRad="38100" dist="38100" dir="2700000" algn="tl">
                    <a:srgbClr val="000000">
                      <a:alpha val="43137"/>
                    </a:srgbClr>
                  </a:outerShdw>
                </a:effectLst>
                <a:latin typeface="Jokerman" panose="04090605060D06020702" pitchFamily="82" charset="0"/>
              </a:rPr>
              <a:t>Chains</a:t>
            </a:r>
            <a:r>
              <a:rPr lang="en-US" dirty="0" smtClean="0"/>
              <a:t>      2) </a:t>
            </a:r>
            <a:r>
              <a:rPr lang="en-US" dirty="0">
                <a:latin typeface="Bauhaus 93" panose="04030905020B02020C02" pitchFamily="82" charset="0"/>
              </a:rPr>
              <a:t>R</a:t>
            </a:r>
            <a:r>
              <a:rPr lang="en-US" dirty="0" smtClean="0">
                <a:latin typeface="Bauhaus 93" panose="04030905020B02020C02" pitchFamily="82" charset="0"/>
              </a:rPr>
              <a:t>anging and Offset rods</a:t>
            </a:r>
          </a:p>
          <a:p>
            <a:pPr marL="0" indent="0">
              <a:buNone/>
            </a:pPr>
            <a:r>
              <a:rPr lang="en-US" dirty="0"/>
              <a:t>3</a:t>
            </a:r>
            <a:r>
              <a:rPr lang="en-US" dirty="0" smtClean="0"/>
              <a:t>) </a:t>
            </a:r>
            <a:r>
              <a:rPr lang="en-US" dirty="0" smtClean="0">
                <a:latin typeface="Ravie" panose="04040805050809020602" pitchFamily="82" charset="0"/>
              </a:rPr>
              <a:t>Arrows</a:t>
            </a:r>
            <a:r>
              <a:rPr lang="en-US" dirty="0" smtClean="0"/>
              <a:t>                 4) </a:t>
            </a:r>
            <a:r>
              <a:rPr lang="en-US" dirty="0" smtClean="0">
                <a:latin typeface="Copperplate Gothic Bold" panose="020E0705020206020404" pitchFamily="34" charset="0"/>
              </a:rPr>
              <a:t>tapes</a:t>
            </a:r>
          </a:p>
          <a:p>
            <a:pPr marL="0" indent="0">
              <a:buNone/>
            </a:pPr>
            <a:r>
              <a:rPr lang="en-US" dirty="0"/>
              <a:t>5</a:t>
            </a:r>
            <a:r>
              <a:rPr lang="en-US" dirty="0" smtClean="0"/>
              <a:t>) </a:t>
            </a:r>
            <a:r>
              <a:rPr lang="en-US" dirty="0" smtClean="0">
                <a:latin typeface="Bauhaus 93" panose="04030905020B02020C02" pitchFamily="82" charset="0"/>
              </a:rPr>
              <a:t>Pegs</a:t>
            </a:r>
            <a:r>
              <a:rPr lang="en-US" dirty="0" smtClean="0"/>
              <a:t>                          6) </a:t>
            </a:r>
            <a:r>
              <a:rPr lang="en-US" sz="3600" dirty="0" smtClean="0">
                <a:latin typeface="Forte" panose="03060902040502070203" pitchFamily="66" charset="0"/>
              </a:rPr>
              <a:t>Plumb bob</a:t>
            </a:r>
          </a:p>
          <a:p>
            <a:pPr marL="0" indent="0">
              <a:buNone/>
            </a:pPr>
            <a:r>
              <a:rPr lang="en-US" dirty="0"/>
              <a:t> </a:t>
            </a:r>
            <a:r>
              <a:rPr lang="en-US" dirty="0" smtClean="0"/>
              <a:t>                                  7) </a:t>
            </a:r>
            <a:r>
              <a:rPr lang="en-US" dirty="0" smtClean="0">
                <a:latin typeface="Rockwell Condensed" panose="02060603050405020104" pitchFamily="18" charset="0"/>
              </a:rPr>
              <a:t>Plasterer‘s lath  and Whites</a:t>
            </a:r>
            <a:endParaRPr lang="en-US" dirty="0">
              <a:latin typeface="Rockwell Condensed" panose="02060603050405020104" pitchFamily="18" charset="0"/>
            </a:endParaRPr>
          </a:p>
        </p:txBody>
      </p:sp>
      <p:pic>
        <p:nvPicPr>
          <p:cNvPr id="6" name="Picture 2" descr="http://thescarletthreaddotcom.files.wordpress.com/2012/05/plumbbo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74"/>
            <a:ext cx="1739900" cy="2041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labtekindia.com/measiring/Measuring%20Tap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84951" y="-2"/>
            <a:ext cx="2571749"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743200"/>
            <a:ext cx="533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72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5000" fill="hold"/>
                                        <p:tgtEl>
                                          <p:spTgt spid="1032"/>
                                        </p:tgtEl>
                                        <p:attrNameLst>
                                          <p:attrName>ppt_w</p:attrName>
                                        </p:attrNameLst>
                                      </p:cBhvr>
                                      <p:tavLst>
                                        <p:tav tm="0" fmla="#ppt_w*sin(2.5*pi*$)">
                                          <p:val>
                                            <p:fltVal val="0"/>
                                          </p:val>
                                        </p:tav>
                                        <p:tav tm="100000">
                                          <p:val>
                                            <p:fltVal val="1"/>
                                          </p:val>
                                        </p:tav>
                                      </p:tavLst>
                                    </p:anim>
                                    <p:anim calcmode="lin" valueType="num">
                                      <p:cBhvr>
                                        <p:cTn id="8" dur="5000" fill="hold"/>
                                        <p:tgtEl>
                                          <p:spTgt spid="103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by="(-#ppt_w*2)" calcmode="lin" valueType="num">
                                      <p:cBhvr rctx="PPT">
                                        <p:cTn id="13" dur="500" autoRev="1" fill="hold">
                                          <p:stCondLst>
                                            <p:cond delay="0"/>
                                          </p:stCondLst>
                                        </p:cTn>
                                        <p:tgtEl>
                                          <p:spTgt spid="4"/>
                                        </p:tgtEl>
                                        <p:attrNameLst>
                                          <p:attrName>ppt_w</p:attrName>
                                        </p:attrNameLst>
                                      </p:cBhvr>
                                    </p:anim>
                                    <p:anim by="(#ppt_w*0.50)" calcmode="lin" valueType="num">
                                      <p:cBhvr>
                                        <p:cTn id="14" dur="500" decel="50000" autoRev="1" fill="hold">
                                          <p:stCondLst>
                                            <p:cond delay="0"/>
                                          </p:stCondLst>
                                        </p:cTn>
                                        <p:tgtEl>
                                          <p:spTgt spid="4"/>
                                        </p:tgtEl>
                                        <p:attrNameLst>
                                          <p:attrName>ppt_x</p:attrName>
                                        </p:attrNameLst>
                                      </p:cBhvr>
                                    </p:anim>
                                    <p:anim from="(-#ppt_h/2)" to="(#ppt_y)" calcmode="lin" valueType="num">
                                      <p:cBhvr>
                                        <p:cTn id="15" dur="1000" fill="hold">
                                          <p:stCondLst>
                                            <p:cond delay="0"/>
                                          </p:stCondLst>
                                        </p:cTn>
                                        <p:tgtEl>
                                          <p:spTgt spid="4"/>
                                        </p:tgtEl>
                                        <p:attrNameLst>
                                          <p:attrName>ppt_y</p:attrName>
                                        </p:attrNameLst>
                                      </p:cBhvr>
                                    </p:anim>
                                    <p:animRot by="21600000">
                                      <p:cBhvr>
                                        <p:cTn id="16" dur="1000" fill="hold">
                                          <p:stCondLst>
                                            <p:cond delay="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5">
                                            <p:txEl>
                                              <p:pRg st="1" end="1"/>
                                            </p:txEl>
                                          </p:spTgt>
                                        </p:tgtEl>
                                        <p:attrNameLst>
                                          <p:attrName>style.visibility</p:attrName>
                                        </p:attrNameLst>
                                      </p:cBhvr>
                                      <p:to>
                                        <p:strVal val="visible"/>
                                      </p:to>
                                    </p:set>
                                    <p:anim calcmode="lin" valueType="num">
                                      <p:cBhvr>
                                        <p:cTn id="30" dur="500" fill="hold"/>
                                        <p:tgtEl>
                                          <p:spTgt spid="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
                                            <p:txEl>
                                              <p:pRg st="2" end="2"/>
                                            </p:txEl>
                                          </p:spTgt>
                                        </p:tgtEl>
                                        <p:attrNameLst>
                                          <p:attrName>style.visibility</p:attrName>
                                        </p:attrNameLst>
                                      </p:cBhvr>
                                      <p:to>
                                        <p:strVal val="visible"/>
                                      </p:to>
                                    </p:set>
                                    <p:anim calcmode="lin" valueType="num">
                                      <p:cBhvr>
                                        <p:cTn id="39" dur="500" fill="hold"/>
                                        <p:tgtEl>
                                          <p:spTgt spid="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
                                            <p:txEl>
                                              <p:pRg st="2" end="2"/>
                                            </p:txEl>
                                          </p:spTgt>
                                        </p:tgtEl>
                                        <p:attrNameLst>
                                          <p:attrName>ppt_y</p:attrName>
                                        </p:attrNameLst>
                                      </p:cBhvr>
                                      <p:tavLst>
                                        <p:tav tm="0">
                                          <p:val>
                                            <p:strVal val="#ppt_y"/>
                                          </p:val>
                                        </p:tav>
                                        <p:tav tm="100000">
                                          <p:val>
                                            <p:strVal val="#ppt_y"/>
                                          </p:val>
                                        </p:tav>
                                      </p:tavLst>
                                    </p:anim>
                                    <p:anim calcmode="lin" valueType="num">
                                      <p:cBhvr>
                                        <p:cTn id="41" dur="500" fill="hold"/>
                                        <p:tgtEl>
                                          <p:spTgt spid="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1" presetClass="entr" presetSubtype="0" fill="hold" grpId="0" nodeType="clickEffect">
                                  <p:stCondLst>
                                    <p:cond delay="0"/>
                                  </p:stCondLst>
                                  <p:iterate type="lt">
                                    <p:tmPct val="10000"/>
                                  </p:iterate>
                                  <p:childTnLst>
                                    <p:set>
                                      <p:cBhvr>
                                        <p:cTn id="47" dur="1" fill="hold">
                                          <p:stCondLst>
                                            <p:cond delay="0"/>
                                          </p:stCondLst>
                                        </p:cTn>
                                        <p:tgtEl>
                                          <p:spTgt spid="5">
                                            <p:txEl>
                                              <p:pRg st="3" end="3"/>
                                            </p:txEl>
                                          </p:spTgt>
                                        </p:tgtEl>
                                        <p:attrNameLst>
                                          <p:attrName>style.visibility</p:attrName>
                                        </p:attrNameLst>
                                      </p:cBhvr>
                                      <p:to>
                                        <p:strVal val="visible"/>
                                      </p:to>
                                    </p:set>
                                    <p:anim calcmode="lin" valueType="num">
                                      <p:cBhvr>
                                        <p:cTn id="48" dur="500" fill="hold"/>
                                        <p:tgtEl>
                                          <p:spTgt spid="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
                                            <p:txEl>
                                              <p:pRg st="3" end="3"/>
                                            </p:txEl>
                                          </p:spTgt>
                                        </p:tgtEl>
                                        <p:attrNameLst>
                                          <p:attrName>ppt_y</p:attrName>
                                        </p:attrNameLst>
                                      </p:cBhvr>
                                      <p:tavLst>
                                        <p:tav tm="0">
                                          <p:val>
                                            <p:strVal val="#ppt_y"/>
                                          </p:val>
                                        </p:tav>
                                        <p:tav tm="100000">
                                          <p:val>
                                            <p:strVal val="#ppt_y"/>
                                          </p:val>
                                        </p:tav>
                                      </p:tavLst>
                                    </p:anim>
                                    <p:anim calcmode="lin" valueType="num">
                                      <p:cBhvr>
                                        <p:cTn id="50" dur="500" fill="hold"/>
                                        <p:tgtEl>
                                          <p:spTgt spid="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4" name="Diagram 23"/>
          <p:cNvGraphicFramePr/>
          <p:nvPr>
            <p:extLst>
              <p:ext uri="{D42A27DB-BD31-4B8C-83A1-F6EECF244321}">
                <p14:modId xmlns:p14="http://schemas.microsoft.com/office/powerpoint/2010/main" val="2277813442"/>
              </p:ext>
            </p:extLst>
          </p:nvPr>
        </p:nvGraphicFramePr>
        <p:xfrm>
          <a:off x="152400" y="152400"/>
          <a:ext cx="89154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C:\Users\Jay Shah\Desktop\100ft-chesterm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5562600"/>
            <a:ext cx="19050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ay Shah\Desktop\SurvChai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346700"/>
            <a:ext cx="1905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0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800" y="304800"/>
            <a:ext cx="6934200" cy="923330"/>
          </a:xfrm>
          <a:prstGeom prst="rect">
            <a:avLst/>
          </a:prstGeom>
          <a:noFill/>
        </p:spPr>
        <p:txBody>
          <a:bodyPr wrap="none" lIns="91440" tIns="45720" rIns="91440" bIns="45720">
            <a:prstTxWarp prst="textChevron">
              <a:avLst/>
            </a:prstTxWarp>
            <a:spAutoFit/>
            <a:scene3d>
              <a:camera prst="obliqueTopRigh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reflection blurRad="6350" stA="60000" endA="900" endPos="60000" dist="29997" dir="5400000" sy="-100000" algn="bl" rotWithShape="0"/>
                </a:effectLst>
              </a:rPr>
              <a:t>Metric Chain</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reflection blurRad="6350" stA="60000" endA="900" endPos="60000" dist="29997" dir="5400000" sy="-100000" algn="bl" rotWithShape="0"/>
              </a:effectLst>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76800"/>
            <a:ext cx="9144000" cy="200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400" y="2971800"/>
            <a:ext cx="8229600" cy="1143000"/>
          </a:xfrm>
        </p:spPr>
        <p:txBody>
          <a:bodyPr>
            <a:noAutofit/>
          </a:bodyPr>
          <a:lstStyle/>
          <a:p>
            <a:pPr marL="342900" indent="-342900" algn="l">
              <a:buFont typeface="Wingdings" panose="05000000000000000000" pitchFamily="2" charset="2"/>
              <a:buChar char="Ø"/>
            </a:pPr>
            <a:r>
              <a:rPr lang="en-US" sz="2400" dirty="0" smtClean="0">
                <a:latin typeface="Aharoni" panose="02010803020104030203" pitchFamily="2" charset="-79"/>
                <a:cs typeface="Aharoni" panose="02010803020104030203" pitchFamily="2" charset="-79"/>
              </a:rPr>
              <a:t>Metric chains are available in lengths of 20m and 30m.</a:t>
            </a:r>
            <a:br>
              <a:rPr lang="en-US" sz="2400" dirty="0" smtClean="0">
                <a:latin typeface="Aharoni" panose="02010803020104030203" pitchFamily="2" charset="-79"/>
                <a:cs typeface="Aharoni" panose="02010803020104030203" pitchFamily="2" charset="-79"/>
              </a:rPr>
            </a:br>
            <a:r>
              <a:rPr lang="en-US" sz="2400" dirty="0" smtClean="0">
                <a:latin typeface="Aharoni" panose="02010803020104030203" pitchFamily="2" charset="-79"/>
                <a:cs typeface="Aharoni" panose="02010803020104030203" pitchFamily="2" charset="-79"/>
              </a:rPr>
              <a:t>The 20 m chain is divided into 100 links , each of 0.2 m.</a:t>
            </a:r>
            <a:br>
              <a:rPr lang="en-US" sz="2400" dirty="0" smtClean="0">
                <a:latin typeface="Aharoni" panose="02010803020104030203" pitchFamily="2" charset="-79"/>
                <a:cs typeface="Aharoni" panose="02010803020104030203" pitchFamily="2" charset="-79"/>
              </a:rPr>
            </a:br>
            <a:r>
              <a:rPr lang="en-US" sz="2400" dirty="0" smtClean="0">
                <a:latin typeface="Aharoni" panose="02010803020104030203" pitchFamily="2" charset="-79"/>
                <a:cs typeface="Aharoni" panose="02010803020104030203" pitchFamily="2" charset="-79"/>
              </a:rPr>
              <a:t>Tallies are provided at every 10 links (2m).</a:t>
            </a:r>
            <a:br>
              <a:rPr lang="en-US" sz="2400" dirty="0" smtClean="0">
                <a:latin typeface="Aharoni" panose="02010803020104030203" pitchFamily="2" charset="-79"/>
                <a:cs typeface="Aharoni" panose="02010803020104030203" pitchFamily="2" charset="-79"/>
              </a:rPr>
            </a:br>
            <a:r>
              <a:rPr lang="en-US" sz="2400" dirty="0" smtClean="0">
                <a:latin typeface="Aharoni" panose="02010803020104030203" pitchFamily="2" charset="-79"/>
                <a:cs typeface="Aharoni" panose="02010803020104030203" pitchFamily="2" charset="-79"/>
              </a:rPr>
              <a:t>The 30 m chain is divided into 150 links.</a:t>
            </a:r>
            <a:br>
              <a:rPr lang="en-US" sz="2400" dirty="0" smtClean="0">
                <a:latin typeface="Aharoni" panose="02010803020104030203" pitchFamily="2" charset="-79"/>
                <a:cs typeface="Aharoni" panose="02010803020104030203" pitchFamily="2" charset="-79"/>
              </a:rPr>
            </a:br>
            <a:r>
              <a:rPr lang="en-US" sz="2400" dirty="0" smtClean="0">
                <a:latin typeface="Aharoni" panose="02010803020104030203" pitchFamily="2" charset="-79"/>
                <a:cs typeface="Aharoni" panose="02010803020104030203" pitchFamily="2" charset="-79"/>
              </a:rPr>
              <a:t>So, each link is 0.2m . </a:t>
            </a:r>
            <a:br>
              <a:rPr lang="en-US" sz="2400" dirty="0" smtClean="0">
                <a:latin typeface="Aharoni" panose="02010803020104030203" pitchFamily="2" charset="-79"/>
                <a:cs typeface="Aharoni" panose="02010803020104030203" pitchFamily="2" charset="-79"/>
              </a:rPr>
            </a:br>
            <a:r>
              <a:rPr lang="en-US" sz="2400" dirty="0" smtClean="0">
                <a:latin typeface="Aharoni" panose="02010803020104030203" pitchFamily="2" charset="-79"/>
                <a:cs typeface="Aharoni" panose="02010803020104030203" pitchFamily="2" charset="-79"/>
              </a:rPr>
              <a:t>The tallies are provided after every 25linls (5m).</a:t>
            </a:r>
            <a:br>
              <a:rPr lang="en-US" sz="2400" dirty="0" smtClean="0">
                <a:latin typeface="Aharoni" panose="02010803020104030203" pitchFamily="2" charset="-79"/>
                <a:cs typeface="Aharoni" panose="02010803020104030203" pitchFamily="2" charset="-79"/>
              </a:rPr>
            </a:br>
            <a:r>
              <a:rPr lang="en-US" sz="2400" dirty="0" smtClean="0">
                <a:latin typeface="Aharoni" panose="02010803020104030203" pitchFamily="2" charset="-79"/>
                <a:cs typeface="Aharoni" panose="02010803020104030203" pitchFamily="2" charset="-79"/>
              </a:rPr>
              <a:t>This chain is suitable for measuring </a:t>
            </a:r>
            <a:r>
              <a:rPr lang="en-US" sz="2400" dirty="0" smtClean="0">
                <a:latin typeface="Aharoni" panose="02010803020104030203" pitchFamily="2" charset="-79"/>
                <a:cs typeface="Aharoni" panose="02010803020104030203" pitchFamily="2" charset="-79"/>
              </a:rPr>
              <a:t/>
            </a:r>
            <a:br>
              <a:rPr lang="en-US" sz="2400" dirty="0" smtClean="0">
                <a:latin typeface="Aharoni" panose="02010803020104030203" pitchFamily="2" charset="-79"/>
                <a:cs typeface="Aharoni" panose="02010803020104030203" pitchFamily="2" charset="-79"/>
              </a:rPr>
            </a:br>
            <a:r>
              <a:rPr lang="en-US" sz="2400" dirty="0" smtClean="0">
                <a:latin typeface="Aharoni" panose="02010803020104030203" pitchFamily="2" charset="-79"/>
                <a:cs typeface="Aharoni" panose="02010803020104030203" pitchFamily="2" charset="-79"/>
              </a:rPr>
              <a:t>distances </a:t>
            </a:r>
            <a:r>
              <a:rPr lang="en-US" sz="2400" dirty="0" smtClean="0">
                <a:latin typeface="Aharoni" panose="02010803020104030203" pitchFamily="2" charset="-79"/>
                <a:cs typeface="Aharoni" panose="02010803020104030203" pitchFamily="2" charset="-79"/>
              </a:rPr>
              <a:t>along fairly level ground.</a:t>
            </a:r>
            <a:br>
              <a:rPr lang="en-US" sz="2400" dirty="0" smtClean="0">
                <a:latin typeface="Aharoni" panose="02010803020104030203" pitchFamily="2" charset="-79"/>
                <a:cs typeface="Aharoni" panose="02010803020104030203" pitchFamily="2" charset="-79"/>
              </a:rPr>
            </a:br>
            <a:r>
              <a:rPr lang="en-US" sz="2400" dirty="0" smtClean="0">
                <a:latin typeface="Aharoni" panose="02010803020104030203" pitchFamily="2" charset="-79"/>
                <a:cs typeface="Aharoni" panose="02010803020104030203" pitchFamily="2" charset="-79"/>
              </a:rPr>
              <a:t> </a:t>
            </a:r>
            <a:endParaRPr lang="en-US" sz="2400" dirty="0">
              <a:latin typeface="Aharoni" panose="02010803020104030203" pitchFamily="2" charset="-79"/>
              <a:cs typeface="Aharoni" panose="02010803020104030203" pitchFamily="2" charset="-79"/>
            </a:endParaRPr>
          </a:p>
        </p:txBody>
      </p:sp>
      <p:pic>
        <p:nvPicPr>
          <p:cNvPr id="1026" name="Picture 2" descr="http://www.dehilster.info/tools/chain1/images/lb-chai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52400"/>
            <a:ext cx="1825625"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wydir.demon.co.uk/jo/units/chain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590800"/>
            <a:ext cx="1939924"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6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2000"/>
                                        <p:tgtEl>
                                          <p:spTgt spid="2052"/>
                                        </p:tgtEl>
                                      </p:cBhvr>
                                    </p:animEffect>
                                    <p:anim calcmode="lin" valueType="num">
                                      <p:cBhvr>
                                        <p:cTn id="17" dur="2000" fill="hold"/>
                                        <p:tgtEl>
                                          <p:spTgt spid="2052"/>
                                        </p:tgtEl>
                                        <p:attrNameLst>
                                          <p:attrName>ppt_w</p:attrName>
                                        </p:attrNameLst>
                                      </p:cBhvr>
                                      <p:tavLst>
                                        <p:tav tm="0" fmla="#ppt_w*sin(2.5*pi*$)">
                                          <p:val>
                                            <p:fltVal val="0"/>
                                          </p:val>
                                        </p:tav>
                                        <p:tav tm="100000">
                                          <p:val>
                                            <p:fltVal val="1"/>
                                          </p:val>
                                        </p:tav>
                                      </p:tavLst>
                                    </p:anim>
                                    <p:anim calcmode="lin" valueType="num">
                                      <p:cBhvr>
                                        <p:cTn id="18"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wipe(left)">
                                      <p:cBhvr>
                                        <p:cTn id="2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231775" y="260350"/>
            <a:ext cx="6781800" cy="698500"/>
          </a:xfrm>
          <a:prstGeom prst="rect">
            <a:avLst/>
          </a:prstGeom>
          <a:noFill/>
        </p:spPr>
        <p:txBody>
          <a:bodyPr wrap="none" lIns="91440" tIns="45720" rIns="91440" bIns="45720">
            <a:prstTxWarp prst="textDeflate">
              <a:avLst/>
            </a:prstTxWarp>
            <a:spAutoFit/>
            <a:scene3d>
              <a:camera prst="perspectiveLeft"/>
              <a:lightRig rig="threePt" dir="t"/>
            </a:scene3d>
          </a:bodyPr>
          <a:lstStyle/>
          <a:p>
            <a:pPr algn="ctr"/>
            <a:r>
              <a:rPr lang="en-US" sz="5400" b="1" dirty="0">
                <a:ln w="10541" cmpd="sng">
                  <a:solidFill>
                    <a:schemeClr val="accent1">
                      <a:shade val="88000"/>
                      <a:satMod val="110000"/>
                    </a:schemeClr>
                  </a:solidFill>
                  <a:prstDash val="solid"/>
                </a:ln>
                <a:solidFill>
                  <a:srgbClr val="FF0000"/>
                </a:solidFill>
                <a:effectLst>
                  <a:reflection blurRad="6350" stA="55000" endA="50" endPos="85000" dist="60007" dir="5400000" sy="-100000" algn="bl" rotWithShape="0"/>
                </a:effectLst>
              </a:rPr>
              <a:t>Gunter’s </a:t>
            </a:r>
            <a:r>
              <a:rPr lang="en-US" sz="5400" b="1" dirty="0" smtClean="0">
                <a:ln w="10541" cmpd="sng">
                  <a:solidFill>
                    <a:schemeClr val="accent1">
                      <a:shade val="88000"/>
                      <a:satMod val="110000"/>
                    </a:schemeClr>
                  </a:solidFill>
                  <a:prstDash val="solid"/>
                </a:ln>
                <a:solidFill>
                  <a:srgbClr val="FF0000"/>
                </a:solidFill>
                <a:effectLst>
                  <a:reflection blurRad="6350" stA="55000" endA="50" endPos="85000" dist="60007" dir="5400000" sy="-100000" algn="bl" rotWithShape="0"/>
                </a:effectLst>
              </a:rPr>
              <a:t>chain</a:t>
            </a:r>
            <a:endParaRPr lang="en-US" sz="5400" b="1" dirty="0">
              <a:ln w="10541" cmpd="sng">
                <a:solidFill>
                  <a:schemeClr val="accent1">
                    <a:shade val="88000"/>
                    <a:satMod val="110000"/>
                  </a:schemeClr>
                </a:solidFill>
                <a:prstDash val="solid"/>
              </a:ln>
              <a:solidFill>
                <a:srgbClr val="FF0000"/>
              </a:solidFill>
              <a:effectLst>
                <a:reflection blurRad="6350" stA="55000" endA="50" endPos="85000" dist="60007" dir="5400000" sy="-100000" algn="bl" rotWithShape="0"/>
              </a:effectLst>
            </a:endParaRPr>
          </a:p>
        </p:txBody>
      </p:sp>
      <p:sp>
        <p:nvSpPr>
          <p:cNvPr id="2" name="Rectangle 1"/>
          <p:cNvSpPr/>
          <p:nvPr/>
        </p:nvSpPr>
        <p:spPr>
          <a:xfrm>
            <a:off x="482600" y="3505200"/>
            <a:ext cx="6280150" cy="923330"/>
          </a:xfrm>
          <a:prstGeom prst="rect">
            <a:avLst/>
          </a:prstGeom>
          <a:noFill/>
        </p:spPr>
        <p:txBody>
          <a:bodyPr wrap="none" lIns="91440" tIns="45720" rIns="91440" bIns="45720">
            <a:prstTxWarp prst="textInflate">
              <a:avLst/>
            </a:prstTxWarp>
            <a:spAutoFit/>
          </a:bodyPr>
          <a:lstStyle/>
          <a:p>
            <a:pPr lvl="0"/>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Engineer’s chain</a:t>
            </a:r>
          </a:p>
        </p:txBody>
      </p:sp>
      <p:sp>
        <p:nvSpPr>
          <p:cNvPr id="3" name="Title 2"/>
          <p:cNvSpPr>
            <a:spLocks noGrp="1"/>
          </p:cNvSpPr>
          <p:nvPr>
            <p:ph type="title"/>
          </p:nvPr>
        </p:nvSpPr>
        <p:spPr>
          <a:xfrm>
            <a:off x="-76200" y="4648200"/>
            <a:ext cx="7772400" cy="1676400"/>
          </a:xfrm>
        </p:spPr>
        <p:txBody>
          <a:bodyPr>
            <a:noAutofit/>
          </a:bodyPr>
          <a:lstStyle/>
          <a:p>
            <a:pPr marL="571500" indent="-571500">
              <a:buFont typeface="Wingdings" panose="05000000000000000000" pitchFamily="2" charset="2"/>
              <a:buChar char="v"/>
            </a:pPr>
            <a:r>
              <a:rPr lang="en-US" sz="2400" dirty="0" smtClean="0">
                <a:latin typeface="Goudy Old Style" panose="02020502050305020303" pitchFamily="18" charset="0"/>
              </a:rPr>
              <a:t>The engineer’s chain is 100 ft. long.</a:t>
            </a:r>
            <a:br>
              <a:rPr lang="en-US" sz="2400" dirty="0" smtClean="0">
                <a:latin typeface="Goudy Old Style" panose="02020502050305020303" pitchFamily="18" charset="0"/>
              </a:rPr>
            </a:br>
            <a:r>
              <a:rPr lang="en-US" sz="2400" dirty="0" smtClean="0">
                <a:latin typeface="Goudy Old Style" panose="02020502050305020303" pitchFamily="18" charset="0"/>
              </a:rPr>
              <a:t>It consists od 100 links being 1 ft. long .</a:t>
            </a:r>
            <a:br>
              <a:rPr lang="en-US" sz="2400" dirty="0" smtClean="0">
                <a:latin typeface="Goudy Old Style" panose="02020502050305020303" pitchFamily="18" charset="0"/>
              </a:rPr>
            </a:br>
            <a:r>
              <a:rPr lang="en-US" sz="2400" dirty="0" smtClean="0">
                <a:latin typeface="Goudy Old Style" panose="02020502050305020303" pitchFamily="18" charset="0"/>
              </a:rPr>
              <a:t>at every 10 links tallies are kept.</a:t>
            </a:r>
            <a:br>
              <a:rPr lang="en-US" sz="2400" dirty="0" smtClean="0">
                <a:latin typeface="Goudy Old Style" panose="02020502050305020303" pitchFamily="18" charset="0"/>
              </a:rPr>
            </a:br>
            <a:r>
              <a:rPr lang="en-US" sz="2400" dirty="0" smtClean="0">
                <a:latin typeface="Goudy Old Style" panose="02020502050305020303" pitchFamily="18" charset="0"/>
              </a:rPr>
              <a:t>The distances measured are recorded in feet and decimals.</a:t>
            </a:r>
            <a:br>
              <a:rPr lang="en-US" sz="2400" dirty="0" smtClean="0">
                <a:latin typeface="Goudy Old Style" panose="02020502050305020303" pitchFamily="18" charset="0"/>
              </a:rPr>
            </a:br>
            <a:endParaRPr lang="en-US" sz="2400" dirty="0">
              <a:latin typeface="Goudy Old Style" panose="02020502050305020303" pitchFamily="18" charset="0"/>
            </a:endParaRPr>
          </a:p>
        </p:txBody>
      </p:sp>
      <p:sp>
        <p:nvSpPr>
          <p:cNvPr id="4" name="Text Placeholder 3"/>
          <p:cNvSpPr>
            <a:spLocks noGrp="1"/>
          </p:cNvSpPr>
          <p:nvPr>
            <p:ph type="body" idx="1"/>
          </p:nvPr>
        </p:nvSpPr>
        <p:spPr>
          <a:xfrm>
            <a:off x="508000" y="1600200"/>
            <a:ext cx="7772400" cy="1905000"/>
          </a:xfrm>
        </p:spPr>
        <p:txBody>
          <a:bodyPr>
            <a:normAutofit fontScale="92500" lnSpcReduction="20000"/>
          </a:bodyPr>
          <a:lstStyle/>
          <a:p>
            <a:pPr marL="342900" indent="-342900">
              <a:buFont typeface="Wingdings" panose="05000000000000000000" pitchFamily="2" charset="2"/>
              <a:buChar char="ü"/>
            </a:pPr>
            <a:r>
              <a:rPr lang="en-US" b="1" dirty="0" smtClean="0">
                <a:solidFill>
                  <a:schemeClr val="tx1"/>
                </a:solidFill>
                <a:latin typeface="Lucida Calligraphy" panose="03010101010101010101" pitchFamily="66" charset="0"/>
              </a:rPr>
              <a:t>It is 66 ft. long and divided into 100 links. So ,each link is of 0.66 ft.</a:t>
            </a:r>
          </a:p>
          <a:p>
            <a:pPr marL="342900" indent="-342900">
              <a:buFont typeface="Wingdings" panose="05000000000000000000" pitchFamily="2" charset="2"/>
              <a:buChar char="ü"/>
            </a:pPr>
            <a:r>
              <a:rPr lang="en-US" b="1" dirty="0" smtClean="0">
                <a:solidFill>
                  <a:schemeClr val="tx1"/>
                </a:solidFill>
                <a:latin typeface="Lucida Calligraphy" panose="03010101010101010101" pitchFamily="66" charset="0"/>
              </a:rPr>
              <a:t>It was previously used for measuring distances in miles and furlongs.</a:t>
            </a:r>
          </a:p>
          <a:p>
            <a:pPr marL="342900" indent="-342900">
              <a:buFont typeface="Wingdings" panose="05000000000000000000" pitchFamily="2" charset="2"/>
              <a:buChar char="ü"/>
            </a:pPr>
            <a:r>
              <a:rPr lang="en-US" b="1" dirty="0" smtClean="0">
                <a:solidFill>
                  <a:schemeClr val="tx1"/>
                </a:solidFill>
                <a:latin typeface="Lucida Calligraphy" panose="03010101010101010101" pitchFamily="66" charset="0"/>
              </a:rPr>
              <a:t>10 Gunter’s  chain = 1 furlong and 80 </a:t>
            </a:r>
            <a:r>
              <a:rPr lang="en-US" b="1" dirty="0">
                <a:solidFill>
                  <a:schemeClr val="tx1"/>
                </a:solidFill>
                <a:latin typeface="Lucida Calligraphy" panose="03010101010101010101" pitchFamily="66" charset="0"/>
              </a:rPr>
              <a:t>Gunter’s  </a:t>
            </a:r>
            <a:r>
              <a:rPr lang="en-US" b="1" dirty="0" smtClean="0">
                <a:solidFill>
                  <a:schemeClr val="tx1"/>
                </a:solidFill>
                <a:latin typeface="Lucida Calligraphy" panose="03010101010101010101" pitchFamily="66" charset="0"/>
              </a:rPr>
              <a:t>chains = 1 mile</a:t>
            </a:r>
          </a:p>
          <a:p>
            <a:pPr marL="342900" indent="-342900" algn="ctr">
              <a:buFont typeface="Wingdings" panose="05000000000000000000" pitchFamily="2" charset="2"/>
              <a:buChar char="ü"/>
            </a:pPr>
            <a:r>
              <a:rPr lang="en-US" b="1" dirty="0" smtClean="0">
                <a:solidFill>
                  <a:schemeClr val="tx1"/>
                </a:solidFill>
                <a:latin typeface="Lucida Calligraphy" panose="03010101010101010101" pitchFamily="66" charset="0"/>
              </a:rPr>
              <a:t>10 square chains are equal to 1 acre.  </a:t>
            </a:r>
          </a:p>
        </p:txBody>
      </p:sp>
      <p:pic>
        <p:nvPicPr>
          <p:cNvPr id="2050" name="Picture 2" descr="http://www.orbitals.com/self/survey/chain/big/chai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900" y="-304800"/>
            <a:ext cx="1816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ie.unimelb.edu.au/collection/images/1_gunter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124200"/>
            <a:ext cx="2057400" cy="1773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92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barn(outVertic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heckerboard(across)">
                                      <p:cBhvr>
                                        <p:cTn id="37" dur="1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TotalTime>
  <Words>1032</Words>
  <Application>Microsoft Office PowerPoint</Application>
  <PresentationFormat>On-screen Show (4:3)</PresentationFormat>
  <Paragraphs>117</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Group-3</vt:lpstr>
      <vt:lpstr>PowerPoint Presentation</vt:lpstr>
      <vt:lpstr>Terms  related to  linear measurements </vt:lpstr>
      <vt:lpstr>PowerPoint Presentation</vt:lpstr>
      <vt:lpstr>Instruments for chaining</vt:lpstr>
      <vt:lpstr>PowerPoint Presentation</vt:lpstr>
      <vt:lpstr>Metric chains are available in lengths of 20m and 30m. The 20 m chain is divided into 100 links , each of 0.2 m. Tallies are provided at every 10 links (2m). The 30 m chain is divided into 150 links. So, each link is 0.2m .  The tallies are provided after every 25linls (5m). This chain is suitable for measuring  distances along fairly level ground.  </vt:lpstr>
      <vt:lpstr>The engineer’s chain is 100 ft. long. It consists od 100 links being 1 ft. long . at every 10 links tallies are kept. The distances measured are recorded in feet and decimals. </vt:lpstr>
      <vt:lpstr>The revenue chain is 33 ft. long and  divided into 16 links. It is mainly used in cadastral survey. Used to measure small distances in feet's and inches.</vt:lpstr>
      <vt:lpstr>PowerPoint Presentation</vt:lpstr>
      <vt:lpstr>PowerPoint Presentation</vt:lpstr>
      <vt:lpstr>They are painted with black and  white or red and white colors  with length of each equalizing 20 cm. The location of any survey station  can be known from long distances  only by means of ranging rods. If the distance is  too long, a rod of length 4 to 6 m is used  and is called ranging pole. The offset rods are same as ranging rods  but instead of the flag, a hook is provided  at top for pushing or pulling the chain. It is used for measuring small offsets.  </vt:lpstr>
      <vt:lpstr>PowerPoint Presentation</vt:lpstr>
      <vt:lpstr>PowerPoint Presentation</vt:lpstr>
      <vt:lpstr>PowerPoint Presentation</vt:lpstr>
      <vt:lpstr>Fiber Tapes</vt:lpstr>
      <vt:lpstr>Plasterer’s laths and whites</vt:lpstr>
      <vt:lpstr>PLUMB BOB</vt:lpstr>
      <vt:lpstr>PowerPoint Presentation</vt:lpstr>
      <vt:lpstr>Sources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Shah</dc:creator>
  <cp:lastModifiedBy>Jay Shah</cp:lastModifiedBy>
  <cp:revision>158</cp:revision>
  <dcterms:created xsi:type="dcterms:W3CDTF">2013-10-02T03:23:51Z</dcterms:created>
  <dcterms:modified xsi:type="dcterms:W3CDTF">2013-11-10T17:29:23Z</dcterms:modified>
</cp:coreProperties>
</file>